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92" r:id="rId9"/>
    <p:sldId id="264" r:id="rId10"/>
    <p:sldId id="265" r:id="rId11"/>
    <p:sldId id="297" r:id="rId12"/>
    <p:sldId id="298" r:id="rId13"/>
    <p:sldId id="299" r:id="rId14"/>
    <p:sldId id="300" r:id="rId15"/>
    <p:sldId id="266" r:id="rId16"/>
    <p:sldId id="271" r:id="rId17"/>
    <p:sldId id="272" r:id="rId18"/>
    <p:sldId id="280" r:id="rId19"/>
    <p:sldId id="273" r:id="rId20"/>
    <p:sldId id="274" r:id="rId21"/>
    <p:sldId id="275" r:id="rId22"/>
    <p:sldId id="276" r:id="rId23"/>
    <p:sldId id="277" r:id="rId24"/>
    <p:sldId id="278" r:id="rId25"/>
    <p:sldId id="279" r:id="rId26"/>
    <p:sldId id="281" r:id="rId27"/>
    <p:sldId id="282" r:id="rId28"/>
    <p:sldId id="285" r:id="rId29"/>
    <p:sldId id="286" r:id="rId30"/>
    <p:sldId id="287" r:id="rId31"/>
    <p:sldId id="288" r:id="rId32"/>
    <p:sldId id="289" r:id="rId33"/>
    <p:sldId id="290" r:id="rId34"/>
    <p:sldId id="291" r:id="rId35"/>
    <p:sldId id="293" r:id="rId36"/>
    <p:sldId id="267" r:id="rId37"/>
    <p:sldId id="268" r:id="rId38"/>
    <p:sldId id="294" r:id="rId39"/>
    <p:sldId id="295" r:id="rId40"/>
    <p:sldId id="296" r:id="rId41"/>
    <p:sldId id="270" r:id="rId42"/>
  </p:sldIdLst>
  <p:sldSz cx="18288000" cy="10287000"/>
  <p:notesSz cx="6858000" cy="9144000"/>
  <p:embeddedFontLst>
    <p:embeddedFont>
      <p:font typeface="Calibri" panose="020F0502020204030204" pitchFamily="34" charset="0"/>
      <p:regular r:id="rId43"/>
      <p:bold r:id="rId44"/>
      <p:italic r:id="rId45"/>
      <p:boldItalic r:id="rId46"/>
    </p:embeddedFont>
    <p:embeddedFont>
      <p:font typeface="Times New Roman" panose="02020603050405020304" pitchFamily="18" charset="0"/>
      <p:regular r:id="rId47"/>
    </p:embeddedFont>
    <p:embeddedFont>
      <p:font typeface="Times New Roman Bold" panose="02020803070505020304" pitchFamily="18" charset="0"/>
      <p:regular r:id="rId48"/>
      <p:bold r:id="rId49"/>
    </p:embeddedFont>
    <p:embeddedFont>
      <p:font typeface="Times New Roman Semi-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23FC8-CBB6-4F8D-8482-6506DB90D971}" v="7" dt="2023-12-10T03:59:21.974"/>
    <p1510:client id="{1FC987FE-9C9D-404A-B46C-FC9B1622F75D}" v="767" dt="2023-12-10T03:07:41.102"/>
    <p1510:client id="{358D1D24-AF45-432F-A461-2C29154875EF}" v="434" dt="2023-12-07T02:23:19.667"/>
    <p1510:client id="{403BDFDA-09E9-4C9D-A1AB-5F3A293D9C6C}" v="49" dt="2023-12-10T03:55:36.937"/>
    <p1510:client id="{50FFE2B7-32AF-451E-BEA1-B7F40BC5832C}" v="141" dt="2023-11-13T00:59:22.055"/>
    <p1510:client id="{80BC747A-FBE4-2C96-C8EF-9DCE05B5F647}" v="391" dt="2023-12-07T05:14:34.715"/>
    <p1510:client id="{DC7CE9FB-FE54-519A-D811-E896C1D0B95A}" v="35" dt="2023-12-07T14:30:45.350"/>
    <p1510:client id="{E6E90CA5-796B-B408-156A-E941933C8083}" v="654" dt="2023-11-24T19:08:07.157"/>
    <p1510:client id="{F2ADB6D8-2777-365A-9A4A-FBE059B7D1D5}" v="74" dt="2023-12-07T08:00:46.446"/>
    <p1510:client id="{FAF5EC3A-5A36-AEE4-831D-8327322C7415}" v="18" dt="2023-11-13T01:04:23.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15299" y="212090"/>
            <a:ext cx="5057403" cy="1347470"/>
          </a:xfrm>
          <a:prstGeom prst="rect">
            <a:avLst/>
          </a:prstGeom>
        </p:spPr>
        <p:txBody>
          <a:bodyPr lIns="0" tIns="0" rIns="0" bIns="0" rtlCol="0" anchor="t">
            <a:spAutoFit/>
          </a:bodyPr>
          <a:lstStyle/>
          <a:p>
            <a:pPr algn="ctr">
              <a:lnSpc>
                <a:spcPts val="9939"/>
              </a:lnSpc>
            </a:pPr>
            <a:r>
              <a:rPr lang="en-US" sz="6999">
                <a:solidFill>
                  <a:srgbClr val="EA2027"/>
                </a:solidFill>
                <a:latin typeface="Times New Roman Bold"/>
              </a:rPr>
              <a:t>CONTENTS</a:t>
            </a:r>
          </a:p>
        </p:txBody>
      </p:sp>
      <p:sp>
        <p:nvSpPr>
          <p:cNvPr id="3" name="TextBox 3"/>
          <p:cNvSpPr txBox="1"/>
          <p:nvPr/>
        </p:nvSpPr>
        <p:spPr>
          <a:xfrm>
            <a:off x="1226097" y="1567455"/>
            <a:ext cx="15829089" cy="7879080"/>
          </a:xfrm>
          <a:prstGeom prst="rect">
            <a:avLst/>
          </a:prstGeom>
        </p:spPr>
        <p:txBody>
          <a:bodyPr wrap="square" lIns="0" tIns="0" rIns="0" bIns="0" rtlCol="0" anchor="t">
            <a:spAutoFit/>
          </a:bodyPr>
          <a:lstStyle/>
          <a:p>
            <a:pPr marL="1186815" lvl="1" indent="-593725">
              <a:buFont typeface="Arial"/>
              <a:buChar char="•"/>
            </a:pPr>
            <a:r>
              <a:rPr lang="en-US" sz="3200" dirty="0">
                <a:solidFill>
                  <a:srgbClr val="000000"/>
                </a:solidFill>
                <a:latin typeface="Times New Roman"/>
                <a:cs typeface="Times New Roman"/>
              </a:rPr>
              <a:t>Domain Selection</a:t>
            </a:r>
            <a:endParaRPr lang="en-US" sz="3200">
              <a:latin typeface="Times New Roman"/>
              <a:cs typeface="Times New Roman"/>
            </a:endParaRPr>
          </a:p>
          <a:p>
            <a:pPr marL="1186815" lvl="1" indent="-593725">
              <a:buFont typeface="Arial"/>
              <a:buChar char="•"/>
            </a:pPr>
            <a:r>
              <a:rPr lang="en-US" sz="3200" dirty="0">
                <a:solidFill>
                  <a:srgbClr val="000000"/>
                </a:solidFill>
                <a:latin typeface="Times New Roman"/>
                <a:cs typeface="Times New Roman"/>
              </a:rPr>
              <a:t>Title Selection &amp; Justification</a:t>
            </a:r>
            <a:endParaRPr lang="en-US" sz="3200">
              <a:solidFill>
                <a:srgbClr val="000000"/>
              </a:solidFill>
              <a:latin typeface="Times New Roman"/>
              <a:cs typeface="Times New Roman"/>
            </a:endParaRPr>
          </a:p>
          <a:p>
            <a:pPr marL="1186815" lvl="1" indent="-593725">
              <a:buFont typeface="Arial"/>
              <a:buChar char="•"/>
            </a:pPr>
            <a:r>
              <a:rPr lang="en-US" sz="3200" dirty="0">
                <a:solidFill>
                  <a:srgbClr val="000000"/>
                </a:solidFill>
                <a:latin typeface="Times New Roman"/>
                <a:cs typeface="Times New Roman"/>
              </a:rPr>
              <a:t>Abstract</a:t>
            </a:r>
            <a:endParaRPr lang="en-US" sz="3200">
              <a:solidFill>
                <a:srgbClr val="000000"/>
              </a:solidFill>
              <a:latin typeface="Times New Roman"/>
              <a:cs typeface="Times New Roman"/>
            </a:endParaRPr>
          </a:p>
          <a:p>
            <a:pPr marL="1186815" lvl="1" indent="-593725">
              <a:buFont typeface="Arial"/>
              <a:buChar char="•"/>
            </a:pPr>
            <a:r>
              <a:rPr lang="en-US" sz="3200" dirty="0">
                <a:solidFill>
                  <a:srgbClr val="000000"/>
                </a:solidFill>
                <a:latin typeface="Times New Roman"/>
                <a:cs typeface="Times New Roman Bold"/>
              </a:rPr>
              <a:t>Objective</a:t>
            </a:r>
          </a:p>
          <a:p>
            <a:pPr marL="1186815" lvl="1" indent="-593725">
              <a:buFont typeface="Arial"/>
              <a:buChar char="•"/>
            </a:pPr>
            <a:r>
              <a:rPr lang="en-US" sz="3200" dirty="0">
                <a:solidFill>
                  <a:srgbClr val="000000"/>
                </a:solidFill>
                <a:latin typeface="Times New Roman"/>
                <a:cs typeface="Times New Roman"/>
              </a:rPr>
              <a:t>Introduction</a:t>
            </a:r>
            <a:endParaRPr lang="en-US" sz="3200">
              <a:solidFill>
                <a:srgbClr val="000000"/>
              </a:solidFill>
              <a:latin typeface="Times New Roman"/>
              <a:cs typeface="Times New Roman"/>
            </a:endParaRPr>
          </a:p>
          <a:p>
            <a:pPr marL="1186815" lvl="1" indent="-593725">
              <a:buFont typeface="Arial"/>
              <a:buChar char="•"/>
            </a:pPr>
            <a:r>
              <a:rPr lang="en-US" sz="3200" dirty="0">
                <a:solidFill>
                  <a:srgbClr val="000000"/>
                </a:solidFill>
                <a:latin typeface="Times New Roman"/>
                <a:cs typeface="Times New Roman Bold"/>
              </a:rPr>
              <a:t>Literature Survey</a:t>
            </a:r>
          </a:p>
          <a:p>
            <a:pPr marL="1186815" lvl="1" indent="-593725">
              <a:buFont typeface="Arial"/>
              <a:buChar char="•"/>
            </a:pPr>
            <a:r>
              <a:rPr lang="en-US" sz="3200" dirty="0">
                <a:solidFill>
                  <a:srgbClr val="000000"/>
                </a:solidFill>
                <a:latin typeface="Times New Roman"/>
                <a:cs typeface="Times New Roman Bold"/>
              </a:rPr>
              <a:t>Existing system</a:t>
            </a:r>
          </a:p>
          <a:p>
            <a:pPr marL="1186815" lvl="1" indent="-593725">
              <a:buFont typeface="Arial"/>
              <a:buChar char="•"/>
            </a:pPr>
            <a:r>
              <a:rPr lang="en-US" sz="3200" dirty="0">
                <a:solidFill>
                  <a:srgbClr val="000000"/>
                </a:solidFill>
                <a:latin typeface="Times New Roman"/>
                <a:cs typeface="Times New Roman Bold"/>
              </a:rPr>
              <a:t>Proposed system</a:t>
            </a:r>
          </a:p>
          <a:p>
            <a:pPr marL="1186815" lvl="1" indent="-593725">
              <a:buFont typeface="Arial"/>
              <a:buChar char="•"/>
            </a:pPr>
            <a:r>
              <a:rPr lang="en-US" sz="3200" dirty="0">
                <a:solidFill>
                  <a:srgbClr val="000000"/>
                </a:solidFill>
                <a:latin typeface="Times New Roman"/>
                <a:cs typeface="Times New Roman"/>
              </a:rPr>
              <a:t>Minimum System Requirements</a:t>
            </a:r>
            <a:endParaRPr lang="en-US" sz="3200">
              <a:solidFill>
                <a:srgbClr val="000000"/>
              </a:solidFill>
              <a:latin typeface="Times New Roman"/>
              <a:cs typeface="Times New Roman"/>
            </a:endParaRPr>
          </a:p>
          <a:p>
            <a:pPr marL="1186815" lvl="1" indent="-593725">
              <a:buFont typeface="Arial"/>
              <a:buChar char="•"/>
            </a:pPr>
            <a:r>
              <a:rPr lang="en-US" sz="3200" dirty="0">
                <a:solidFill>
                  <a:srgbClr val="000000"/>
                </a:solidFill>
                <a:latin typeface="Times New Roman"/>
                <a:cs typeface="Times New Roman Bold"/>
              </a:rPr>
              <a:t>System Architecture</a:t>
            </a:r>
          </a:p>
          <a:p>
            <a:pPr marL="1186815" lvl="1" indent="-593725">
              <a:buFont typeface="Arial"/>
              <a:buChar char="•"/>
            </a:pPr>
            <a:r>
              <a:rPr lang="en-US" sz="3200" dirty="0">
                <a:solidFill>
                  <a:srgbClr val="000000"/>
                </a:solidFill>
                <a:latin typeface="Times New Roman"/>
                <a:cs typeface="Times New Roman Bold"/>
              </a:rPr>
              <a:t>System Design (UML Diagrams)</a:t>
            </a:r>
          </a:p>
          <a:p>
            <a:pPr marL="1186815" lvl="1" indent="-593725">
              <a:buFont typeface="Arial"/>
              <a:buChar char="•"/>
            </a:pPr>
            <a:r>
              <a:rPr lang="en-US" sz="3200" dirty="0">
                <a:solidFill>
                  <a:srgbClr val="000000"/>
                </a:solidFill>
                <a:latin typeface="Times New Roman"/>
                <a:cs typeface="Times New Roman Bold"/>
              </a:rPr>
              <a:t>Snap Shots</a:t>
            </a:r>
          </a:p>
          <a:p>
            <a:pPr marL="1186815" lvl="1" indent="-593725">
              <a:buFont typeface="Arial"/>
              <a:buChar char="•"/>
            </a:pPr>
            <a:r>
              <a:rPr lang="en-US" sz="3200" dirty="0">
                <a:solidFill>
                  <a:srgbClr val="000000"/>
                </a:solidFill>
                <a:latin typeface="Times New Roman"/>
                <a:cs typeface="Times New Roman Bold"/>
              </a:rPr>
              <a:t>Conclusion</a:t>
            </a:r>
          </a:p>
          <a:p>
            <a:pPr marL="1186815" lvl="1" indent="-593725">
              <a:buFont typeface="Arial"/>
              <a:buChar char="•"/>
            </a:pPr>
            <a:r>
              <a:rPr lang="en-US" sz="3200" dirty="0">
                <a:solidFill>
                  <a:srgbClr val="000000"/>
                </a:solidFill>
                <a:latin typeface="Times New Roman"/>
                <a:cs typeface="Times New Roman Bold"/>
              </a:rPr>
              <a:t>References</a:t>
            </a:r>
          </a:p>
          <a:p>
            <a:pPr marL="1186815" lvl="1" indent="-593725">
              <a:buFont typeface="Arial"/>
              <a:buChar char="•"/>
            </a:pPr>
            <a:r>
              <a:rPr lang="en-US" sz="3200" dirty="0">
                <a:solidFill>
                  <a:srgbClr val="000000"/>
                </a:solidFill>
                <a:latin typeface="Times New Roman"/>
                <a:cs typeface="Times New Roman Bold"/>
              </a:rPr>
              <a:t>Future Enhancements</a:t>
            </a:r>
          </a:p>
          <a:p>
            <a:pPr marL="1186815" lvl="1" indent="-593725">
              <a:buFont typeface="Arial"/>
              <a:buChar char="•"/>
            </a:pPr>
            <a:endParaRPr lang="en-US" sz="3200" dirty="0">
              <a:solidFill>
                <a:srgbClr val="000000"/>
              </a:solidFill>
              <a:latin typeface="Times New Roman"/>
              <a:cs typeface="Times New Roma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81075"/>
            <a:ext cx="16230600" cy="8503285"/>
          </a:xfrm>
          <a:prstGeom prst="rect">
            <a:avLst/>
          </a:prstGeom>
        </p:spPr>
        <p:txBody>
          <a:bodyPr lIns="0" tIns="0" rIns="0" bIns="0" rtlCol="0" anchor="t">
            <a:spAutoFit/>
          </a:bodyPr>
          <a:lstStyle/>
          <a:p>
            <a:pPr algn="just">
              <a:lnSpc>
                <a:spcPts val="3920"/>
              </a:lnSpc>
            </a:pPr>
            <a:r>
              <a:rPr lang="en-US" sz="3500" dirty="0">
                <a:solidFill>
                  <a:srgbClr val="EA2027"/>
                </a:solidFill>
                <a:latin typeface="Times New Roman"/>
                <a:cs typeface="Times New Roman"/>
              </a:rPr>
              <a:t>CLOSING THE PRECISION GAP : </a:t>
            </a:r>
            <a:r>
              <a:rPr lang="en-US" sz="3500" dirty="0">
                <a:solidFill>
                  <a:srgbClr val="000000"/>
                </a:solidFill>
                <a:latin typeface="Times New Roman"/>
              </a:rPr>
              <a:t>Previous models struggled to achieve the desired precision in predicting car prices, often resulting in suboptimal decision-making for consumers. Recognizing this gap, our project sets out to redefine precision in automotive valuation, offering a solution that goes beyond conventional limitations.</a:t>
            </a:r>
            <a:endParaRPr lang="en-US" dirty="0"/>
          </a:p>
          <a:p>
            <a:pPr algn="just">
              <a:lnSpc>
                <a:spcPts val="3920"/>
              </a:lnSpc>
            </a:pPr>
            <a:endParaRPr lang="en-US" sz="3500">
              <a:solidFill>
                <a:srgbClr val="000000"/>
              </a:solidFill>
              <a:latin typeface="Times New Roman"/>
              <a:cs typeface="Times New Roman"/>
            </a:endParaRPr>
          </a:p>
          <a:p>
            <a:pPr algn="just">
              <a:lnSpc>
                <a:spcPts val="3920"/>
              </a:lnSpc>
            </a:pPr>
            <a:r>
              <a:rPr lang="en-US" sz="3500" dirty="0">
                <a:solidFill>
                  <a:srgbClr val="EA2027"/>
                </a:solidFill>
                <a:latin typeface="Times New Roman"/>
                <a:cs typeface="Times New Roman"/>
              </a:rPr>
              <a:t>ENVIRONMENTAL IMPACT :</a:t>
            </a:r>
            <a:r>
              <a:rPr lang="en-US" sz="3500" dirty="0">
                <a:solidFill>
                  <a:srgbClr val="000000"/>
                </a:solidFill>
                <a:latin typeface="Times New Roman"/>
              </a:rPr>
              <a:t> Beyond predicting car prices, our project acknowledges the global imperative for sustainability. By integrating considerations for eco-friendly vehicles, we promote informed choices that contribute to a reduced carbon footprint and a more sustainable automotive future. Through encouraging the adoption of environmentally conscious vehicles, we aim to play a role in mitigating the environmental impact of the automotive industry.</a:t>
            </a:r>
            <a:endParaRPr lang="en-US" sz="3500" dirty="0">
              <a:solidFill>
                <a:srgbClr val="000000"/>
              </a:solidFill>
              <a:latin typeface="Times New Roman"/>
              <a:cs typeface="Times New Roman"/>
            </a:endParaRPr>
          </a:p>
          <a:p>
            <a:pPr algn="just">
              <a:lnSpc>
                <a:spcPts val="3920"/>
              </a:lnSpc>
            </a:pPr>
            <a:endParaRPr lang="en-US" sz="3500" dirty="0">
              <a:solidFill>
                <a:srgbClr val="000000"/>
              </a:solidFill>
              <a:latin typeface="Times New Roman"/>
              <a:cs typeface="Times New Roman"/>
            </a:endParaRPr>
          </a:p>
          <a:p>
            <a:pPr algn="just">
              <a:lnSpc>
                <a:spcPts val="3920"/>
              </a:lnSpc>
            </a:pPr>
            <a:r>
              <a:rPr lang="en-US" sz="3500" dirty="0">
                <a:solidFill>
                  <a:srgbClr val="EA2027"/>
                </a:solidFill>
                <a:latin typeface="Times New Roman"/>
                <a:cs typeface="Times New Roman"/>
              </a:rPr>
              <a:t>VISION FOR FUTURE &amp; OUR SOLUTION :</a:t>
            </a:r>
            <a:r>
              <a:rPr lang="en-US" sz="3500" dirty="0">
                <a:solidFill>
                  <a:srgbClr val="EA2027"/>
                </a:solidFill>
                <a:latin typeface="Times New Roman Bold"/>
              </a:rPr>
              <a:t> </a:t>
            </a:r>
            <a:r>
              <a:rPr lang="en-US" sz="3500" dirty="0">
                <a:solidFill>
                  <a:srgbClr val="000000"/>
                </a:solidFill>
                <a:latin typeface="Times New Roman"/>
              </a:rPr>
              <a:t>our project envisions a future where predictive modeling becomes synonymous with accuracy, transparency, and fairness in the automotive valuation landscape. We embark on this journey to revolutionize the field, providing a solution that not only addresses historical inefficiencies but sets new standards for predictive modeling in the automotive industry.</a:t>
            </a:r>
            <a:endParaRPr lang="en-US" sz="3500" dirty="0">
              <a:solidFill>
                <a:srgbClr val="000000"/>
              </a:solidFill>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53813F-67D5-6BDE-0140-9476B3DCFDE6}"/>
              </a:ext>
            </a:extLst>
          </p:cNvPr>
          <p:cNvSpPr txBox="1"/>
          <p:nvPr/>
        </p:nvSpPr>
        <p:spPr>
          <a:xfrm>
            <a:off x="4198750" y="3005"/>
            <a:ext cx="9890500" cy="1161087"/>
          </a:xfrm>
          <a:prstGeom prst="rect">
            <a:avLst/>
          </a:prstGeom>
        </p:spPr>
        <p:txBody>
          <a:bodyPr wrap="square" lIns="0" tIns="0" rIns="0" bIns="0" rtlCol="0" anchor="t">
            <a:spAutoFit/>
          </a:bodyPr>
          <a:lstStyle/>
          <a:p>
            <a:pPr algn="ctr">
              <a:lnSpc>
                <a:spcPts val="9939"/>
              </a:lnSpc>
            </a:pPr>
            <a:r>
              <a:rPr lang="en-US" sz="6950" dirty="0">
                <a:solidFill>
                  <a:srgbClr val="EA2027"/>
                </a:solidFill>
                <a:latin typeface="Times New Roman Bold"/>
              </a:rPr>
              <a:t>LITERATURE SURVEY</a:t>
            </a:r>
            <a:endParaRPr lang="en-US" sz="6999" dirty="0">
              <a:solidFill>
                <a:srgbClr val="EA2027"/>
              </a:solidFill>
              <a:latin typeface="Times New Roman Bold"/>
            </a:endParaRPr>
          </a:p>
        </p:txBody>
      </p:sp>
      <p:sp>
        <p:nvSpPr>
          <p:cNvPr id="5" name="TextBox 2">
            <a:extLst>
              <a:ext uri="{FF2B5EF4-FFF2-40B4-BE49-F238E27FC236}">
                <a16:creationId xmlns:a16="http://schemas.microsoft.com/office/drawing/2014/main" id="{66040AC9-FF18-EB5E-A286-04F023975F6F}"/>
              </a:ext>
            </a:extLst>
          </p:cNvPr>
          <p:cNvSpPr txBox="1"/>
          <p:nvPr/>
        </p:nvSpPr>
        <p:spPr>
          <a:xfrm>
            <a:off x="1028700" y="1399245"/>
            <a:ext cx="16230600" cy="7702108"/>
          </a:xfrm>
          <a:prstGeom prst="rect">
            <a:avLst/>
          </a:prstGeom>
        </p:spPr>
        <p:txBody>
          <a:bodyPr lIns="0" tIns="0" rIns="0" bIns="0" rtlCol="0" anchor="t">
            <a:spAutoFit/>
          </a:bodyPr>
          <a:lstStyle/>
          <a:p>
            <a:pPr algn="just"/>
            <a:r>
              <a:rPr lang="en-US" sz="3600" b="1" dirty="0">
                <a:solidFill>
                  <a:srgbClr val="000000"/>
                </a:solidFill>
                <a:latin typeface="Times New Roman"/>
                <a:ea typeface="+mn-lt"/>
                <a:cs typeface="+mn-lt"/>
              </a:rPr>
              <a:t>Title: </a:t>
            </a:r>
            <a:r>
              <a:rPr lang="en-US" sz="3600" dirty="0">
                <a:solidFill>
                  <a:srgbClr val="000000"/>
                </a:solidFill>
                <a:latin typeface="Times New Roman"/>
                <a:cs typeface="Times New Roman Bold"/>
              </a:rPr>
              <a:t>Predicting the price of used cars using machine learning techniques. </a:t>
            </a:r>
            <a:endParaRPr lang="en-US" sz="3600">
              <a:latin typeface="Times New Roman"/>
              <a:cs typeface="Times New Roman Bold"/>
            </a:endParaRPr>
          </a:p>
          <a:p>
            <a:pPr algn="just"/>
            <a:endParaRPr lang="en-US" sz="3600" dirty="0">
              <a:solidFill>
                <a:srgbClr val="000000"/>
              </a:solidFill>
              <a:latin typeface="Times New Roman"/>
              <a:ea typeface="+mn-lt"/>
              <a:cs typeface="Times New Roman Bold"/>
            </a:endParaRPr>
          </a:p>
          <a:p>
            <a:pPr algn="just"/>
            <a:r>
              <a:rPr lang="en-US" sz="3600" b="1" dirty="0">
                <a:solidFill>
                  <a:srgbClr val="000000"/>
                </a:solidFill>
                <a:latin typeface="Times New Roman"/>
                <a:ea typeface="+mn-lt"/>
                <a:cs typeface="+mn-lt"/>
              </a:rPr>
              <a:t>Author: </a:t>
            </a:r>
            <a:r>
              <a:rPr lang="en-US" sz="3600" dirty="0">
                <a:solidFill>
                  <a:srgbClr val="000000"/>
                </a:solidFill>
                <a:latin typeface="Times New Roman"/>
                <a:cs typeface="Times New Roman Bold"/>
              </a:rPr>
              <a:t>Pudaruth </a:t>
            </a:r>
            <a:endParaRPr lang="en-US" sz="3600">
              <a:solidFill>
                <a:srgbClr val="000000"/>
              </a:solidFill>
              <a:latin typeface="Times New Roman"/>
              <a:ea typeface="+mn-lt"/>
              <a:cs typeface="Times New Roman Bold"/>
            </a:endParaRPr>
          </a:p>
          <a:p>
            <a:pPr algn="just"/>
            <a:endParaRPr lang="en-US" sz="3600" b="1" dirty="0">
              <a:solidFill>
                <a:srgbClr val="000000"/>
              </a:solidFill>
              <a:latin typeface="Times New Roman"/>
              <a:ea typeface="+mn-lt"/>
              <a:cs typeface="+mn-lt"/>
            </a:endParaRPr>
          </a:p>
          <a:p>
            <a:pPr algn="just"/>
            <a:r>
              <a:rPr lang="en-US" sz="3600" b="1" dirty="0">
                <a:solidFill>
                  <a:srgbClr val="000000"/>
                </a:solidFill>
                <a:latin typeface="Times New Roman"/>
                <a:ea typeface="+mn-lt"/>
                <a:cs typeface="+mn-lt"/>
              </a:rPr>
              <a:t>Year: 2017 </a:t>
            </a:r>
            <a:endParaRPr lang="en-US" sz="3600">
              <a:latin typeface="Times New Roman"/>
              <a:cs typeface="Times New Roman Bold"/>
            </a:endParaRPr>
          </a:p>
          <a:p>
            <a:pPr algn="just"/>
            <a:endParaRPr lang="en-US" sz="3600" b="1" dirty="0">
              <a:solidFill>
                <a:srgbClr val="000000"/>
              </a:solidFill>
              <a:latin typeface="Times New Roman"/>
              <a:ea typeface="+mn-lt"/>
              <a:cs typeface="+mn-lt"/>
            </a:endParaRPr>
          </a:p>
          <a:p>
            <a:pPr algn="just"/>
            <a:r>
              <a:rPr lang="en-US" sz="3600" b="1" dirty="0">
                <a:solidFill>
                  <a:srgbClr val="000000"/>
                </a:solidFill>
                <a:latin typeface="Times New Roman"/>
                <a:ea typeface="+mn-lt"/>
                <a:cs typeface="+mn-lt"/>
              </a:rPr>
              <a:t>Description: </a:t>
            </a:r>
            <a:r>
              <a:rPr lang="en-US" sz="3600" dirty="0">
                <a:solidFill>
                  <a:srgbClr val="000000"/>
                </a:solidFill>
                <a:latin typeface="Times New Roman"/>
                <a:ea typeface="+mn-lt"/>
                <a:cs typeface="+mn-lt"/>
              </a:rPr>
              <a:t>A</a:t>
            </a:r>
            <a:r>
              <a:rPr lang="en-US" sz="3600" dirty="0">
                <a:solidFill>
                  <a:srgbClr val="000000"/>
                </a:solidFill>
                <a:latin typeface="Times New Roman"/>
                <a:cs typeface="Times New Roman Bold"/>
              </a:rPr>
              <a:t>ccording to a World Economic Forum’s report, AI-enabled automation will generate 133 million new jobs globally by 2022. And in India itself, the demand for AI talent pool is expected to skyrocket with the government’s steps towards digitization, and multiple organizations accelerating their digital transformation initiatives. Are you ready to ride the wave? The BITS Pilani 11-month online PG </a:t>
            </a:r>
            <a:r>
              <a:rPr lang="en-US" sz="3600" err="1">
                <a:solidFill>
                  <a:srgbClr val="000000"/>
                </a:solidFill>
                <a:latin typeface="Times New Roman"/>
                <a:cs typeface="Times New Roman Bold"/>
              </a:rPr>
              <a:t>Programme</a:t>
            </a:r>
            <a:r>
              <a:rPr lang="en-US" sz="3600" dirty="0">
                <a:solidFill>
                  <a:srgbClr val="000000"/>
                </a:solidFill>
                <a:latin typeface="Times New Roman"/>
                <a:cs typeface="Times New Roman Bold"/>
              </a:rPr>
              <a:t> in AI &amp; ML is designed to help working professionals like you to develop an understanding of AI &amp; ML and its various building blocks. </a:t>
            </a:r>
            <a:endParaRPr lang="en-US" sz="3600">
              <a:latin typeface="Times New Roman"/>
              <a:cs typeface="Times New Roman Bold"/>
            </a:endParaRPr>
          </a:p>
          <a:p>
            <a:pPr algn="just">
              <a:lnSpc>
                <a:spcPts val="3920"/>
              </a:lnSpc>
            </a:pPr>
            <a:endParaRPr lang="en-US" sz="3600" dirty="0">
              <a:solidFill>
                <a:srgbClr val="000000"/>
              </a:solidFill>
              <a:latin typeface="Times New Roman"/>
              <a:cs typeface="Times New Roman"/>
            </a:endParaRPr>
          </a:p>
        </p:txBody>
      </p:sp>
    </p:spTree>
    <p:extLst>
      <p:ext uri="{BB962C8B-B14F-4D97-AF65-F5344CB8AC3E}">
        <p14:creationId xmlns:p14="http://schemas.microsoft.com/office/powerpoint/2010/main" val="398575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7C22F4-27A3-525F-647B-3A7B8BEAA946}"/>
              </a:ext>
            </a:extLst>
          </p:cNvPr>
          <p:cNvSpPr txBox="1"/>
          <p:nvPr/>
        </p:nvSpPr>
        <p:spPr>
          <a:xfrm>
            <a:off x="844345" y="256245"/>
            <a:ext cx="16230600" cy="9156353"/>
          </a:xfrm>
          <a:prstGeom prst="rect">
            <a:avLst/>
          </a:prstGeom>
        </p:spPr>
        <p:txBody>
          <a:bodyPr lIns="0" tIns="0" rIns="0" bIns="0" rtlCol="0" anchor="t">
            <a:spAutoFit/>
          </a:bodyPr>
          <a:lstStyle/>
          <a:p>
            <a:pPr algn="just"/>
            <a:r>
              <a:rPr lang="en-US" sz="3500" dirty="0">
                <a:solidFill>
                  <a:srgbClr val="333333"/>
                </a:solidFill>
                <a:latin typeface="Times New Roman Bold"/>
                <a:ea typeface="+mn-lt"/>
                <a:cs typeface="+mn-lt"/>
              </a:rPr>
              <a:t>Title:</a:t>
            </a:r>
            <a:r>
              <a:rPr lang="en-US" sz="3500" dirty="0">
                <a:solidFill>
                  <a:srgbClr val="333333"/>
                </a:solidFill>
                <a:latin typeface="Times New Roman"/>
                <a:ea typeface="+mn-lt"/>
                <a:cs typeface="+mn-lt"/>
              </a:rPr>
              <a:t> </a:t>
            </a:r>
            <a:r>
              <a:rPr lang="en-US" sz="3500" dirty="0">
                <a:solidFill>
                  <a:srgbClr val="000000"/>
                </a:solidFill>
                <a:latin typeface="Times New Roman"/>
                <a:cs typeface="Times New Roman Bold"/>
              </a:rPr>
              <a:t>PIN Optimal Distribution of Auction Vehicles System: Applying Price Forecasting, Elasticity Estimation, and Genetic Algorithms to Used-Vehicle Distribution. Marketing Science </a:t>
            </a:r>
            <a:endParaRPr lang="en-US" sz="3500">
              <a:latin typeface="Times New Roman"/>
              <a:cs typeface="Times New Roman Bold"/>
            </a:endParaRPr>
          </a:p>
          <a:p>
            <a:pPr algn="just"/>
            <a:endParaRPr lang="en-US" sz="3500" dirty="0">
              <a:solidFill>
                <a:srgbClr val="000000"/>
              </a:solidFill>
              <a:latin typeface="Times New Roman Bold"/>
              <a:ea typeface="+mn-lt"/>
              <a:cs typeface="Times New Roman Bold"/>
            </a:endParaRPr>
          </a:p>
          <a:p>
            <a:pPr algn="just"/>
            <a:r>
              <a:rPr lang="en-US" sz="3500" dirty="0">
                <a:solidFill>
                  <a:srgbClr val="333333"/>
                </a:solidFill>
                <a:latin typeface="Times New Roman Bold"/>
                <a:ea typeface="+mn-lt"/>
                <a:cs typeface="+mn-lt"/>
              </a:rPr>
              <a:t>Year: </a:t>
            </a:r>
            <a:r>
              <a:rPr lang="en-US" sz="3500" dirty="0">
                <a:solidFill>
                  <a:srgbClr val="333333"/>
                </a:solidFill>
                <a:latin typeface="Times New Roman"/>
                <a:ea typeface="+mn-lt"/>
                <a:cs typeface="+mn-lt"/>
              </a:rPr>
              <a:t>2009 </a:t>
            </a:r>
            <a:endParaRPr lang="en-US" sz="3500">
              <a:solidFill>
                <a:srgbClr val="333333"/>
              </a:solidFill>
              <a:latin typeface="Times New Roman"/>
              <a:cs typeface="Calibri"/>
            </a:endParaRPr>
          </a:p>
          <a:p>
            <a:pPr algn="just"/>
            <a:endParaRPr lang="en-US" sz="3500" dirty="0">
              <a:solidFill>
                <a:srgbClr val="333333"/>
              </a:solidFill>
              <a:latin typeface="Times New Roman"/>
              <a:ea typeface="+mn-lt"/>
              <a:cs typeface="+mn-lt"/>
            </a:endParaRPr>
          </a:p>
          <a:p>
            <a:pPr algn="just"/>
            <a:r>
              <a:rPr lang="en-US" sz="3500" dirty="0">
                <a:solidFill>
                  <a:srgbClr val="333333"/>
                </a:solidFill>
                <a:latin typeface="Times New Roman Bold"/>
                <a:ea typeface="+mn-lt"/>
                <a:cs typeface="+mn-lt"/>
              </a:rPr>
              <a:t>Author:</a:t>
            </a:r>
            <a:r>
              <a:rPr lang="en-US" sz="3500" dirty="0">
                <a:solidFill>
                  <a:srgbClr val="333333"/>
                </a:solidFill>
                <a:latin typeface="Times New Roman"/>
                <a:ea typeface="+mn-lt"/>
                <a:cs typeface="+mn-lt"/>
              </a:rPr>
              <a:t> </a:t>
            </a:r>
            <a:r>
              <a:rPr lang="en-US" sz="3500" dirty="0">
                <a:solidFill>
                  <a:srgbClr val="000000"/>
                </a:solidFill>
                <a:latin typeface="Times New Roman"/>
                <a:cs typeface="Times New Roman Bold"/>
              </a:rPr>
              <a:t>Du, J., Xie, L., &amp; Schroeder </a:t>
            </a:r>
            <a:endParaRPr lang="en-US" sz="3500">
              <a:latin typeface="Times New Roman"/>
              <a:cs typeface="Times New Roman Bold"/>
            </a:endParaRPr>
          </a:p>
          <a:p>
            <a:pPr algn="just"/>
            <a:endParaRPr lang="en-US" sz="3500" dirty="0">
              <a:solidFill>
                <a:srgbClr val="000000"/>
              </a:solidFill>
              <a:latin typeface="Times New Roman Bold"/>
              <a:ea typeface="+mn-lt"/>
              <a:cs typeface="Times New Roman Bold"/>
            </a:endParaRPr>
          </a:p>
          <a:p>
            <a:pPr algn="just"/>
            <a:r>
              <a:rPr lang="en-US" sz="3500" dirty="0">
                <a:solidFill>
                  <a:srgbClr val="000000"/>
                </a:solidFill>
                <a:latin typeface="Times New Roman Bold"/>
                <a:ea typeface="+mn-lt"/>
                <a:cs typeface="+mn-lt"/>
              </a:rPr>
              <a:t>Description</a:t>
            </a:r>
            <a:r>
              <a:rPr lang="en-US" sz="3500" dirty="0">
                <a:solidFill>
                  <a:srgbClr val="333333"/>
                </a:solidFill>
                <a:latin typeface="Times New Roman Bold"/>
                <a:ea typeface="+mn-lt"/>
                <a:cs typeface="+mn-lt"/>
              </a:rPr>
              <a:t>:</a:t>
            </a:r>
            <a:r>
              <a:rPr lang="en-US" sz="3500" dirty="0">
                <a:solidFill>
                  <a:srgbClr val="333333"/>
                </a:solidFill>
                <a:latin typeface="Times New Roman"/>
                <a:ea typeface="+mn-lt"/>
                <a:cs typeface="+mn-lt"/>
              </a:rPr>
              <a:t> </a:t>
            </a:r>
            <a:r>
              <a:rPr lang="en-US" sz="3500" dirty="0">
                <a:solidFill>
                  <a:srgbClr val="000000"/>
                </a:solidFill>
                <a:latin typeface="Times New Roman"/>
                <a:cs typeface="Times New Roman Bold"/>
              </a:rPr>
              <a:t>In addition to retailing new vehicles, automotive manufacturers in the United States sell millions of vehicles through leasing and to fleet customers every year. The majority of these vehicles are returned to the automotive manufacturers at the end of the contracted term and must be “remarketed.” In 2007, about 10 million used vehicles were sold at more than 400 auctions in the United States. Large consigners face decisions every day about when, where, and at what price to offer these vehicles, which has significant financial implications for their profitability. To address the challenges of the distribution process, (), a division of J.D. Power and Associates, developed the PIN Optimal Distribution of Auction Vehicles System (ODAV).</a:t>
            </a:r>
          </a:p>
        </p:txBody>
      </p:sp>
    </p:spTree>
    <p:extLst>
      <p:ext uri="{BB962C8B-B14F-4D97-AF65-F5344CB8AC3E}">
        <p14:creationId xmlns:p14="http://schemas.microsoft.com/office/powerpoint/2010/main" val="3439120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6CC6C-033C-7F49-C2E5-32313CEDCF09}"/>
              </a:ext>
            </a:extLst>
          </p:cNvPr>
          <p:cNvSpPr txBox="1"/>
          <p:nvPr/>
        </p:nvSpPr>
        <p:spPr>
          <a:xfrm>
            <a:off x="1113760" y="6172986"/>
            <a:ext cx="14418111" cy="1110753"/>
          </a:xfrm>
          <a:prstGeom prst="rect">
            <a:avLst/>
          </a:prstGeom>
        </p:spPr>
        <p:txBody>
          <a:bodyPr wrap="square" lIns="0" tIns="0" rIns="0" bIns="0" rtlCol="0" anchor="t">
            <a:spAutoFit/>
          </a:bodyPr>
          <a:lstStyle/>
          <a:p>
            <a:pPr>
              <a:lnSpc>
                <a:spcPts val="9939"/>
              </a:lnSpc>
            </a:pPr>
            <a:r>
              <a:rPr lang="en-US" sz="4800" dirty="0">
                <a:solidFill>
                  <a:srgbClr val="EA2027"/>
                </a:solidFill>
                <a:latin typeface="Times New Roman"/>
                <a:cs typeface="Times New Roman Bold"/>
              </a:rPr>
              <a:t>DISADVANTAGES OF EXISTING SYSTEM</a:t>
            </a:r>
            <a:endParaRPr lang="en-US">
              <a:latin typeface="Times New Roman"/>
            </a:endParaRPr>
          </a:p>
        </p:txBody>
      </p:sp>
      <p:sp>
        <p:nvSpPr>
          <p:cNvPr id="5" name="TextBox 4">
            <a:extLst>
              <a:ext uri="{FF2B5EF4-FFF2-40B4-BE49-F238E27FC236}">
                <a16:creationId xmlns:a16="http://schemas.microsoft.com/office/drawing/2014/main" id="{98BC5260-FA38-F853-749F-62503DA92C68}"/>
              </a:ext>
            </a:extLst>
          </p:cNvPr>
          <p:cNvSpPr txBox="1"/>
          <p:nvPr/>
        </p:nvSpPr>
        <p:spPr>
          <a:xfrm>
            <a:off x="822151" y="1343760"/>
            <a:ext cx="16230600" cy="4431983"/>
          </a:xfrm>
          <a:prstGeom prst="rect">
            <a:avLst/>
          </a:prstGeom>
        </p:spPr>
        <p:txBody>
          <a:bodyPr lIns="0" tIns="0" rIns="0" bIns="0" rtlCol="0" anchor="t">
            <a:spAutoFit/>
          </a:bodyPr>
          <a:lstStyle/>
          <a:p>
            <a:pPr algn="just"/>
            <a:r>
              <a:rPr lang="en-US" sz="3600" dirty="0">
                <a:solidFill>
                  <a:srgbClr val="000000"/>
                </a:solidFill>
                <a:latin typeface="Times New Roman"/>
                <a:cs typeface="Times New Roman Bold"/>
              </a:rPr>
              <a:t>In the existing system, shop owners are implementing a car price prediction system using the k-means algorithm. K-means is a popular clustering algorithm that helps identify groups or clusters within a dataset based on similarities in features. By applying the k-means algorithm to a dataset of car attributes such as brand, model, year, mileage, and condition, the system can segment cars into distinct groups. This clustering enables the system to analyze the characteristics of each group and predict the price range for a given car based on its attributes. </a:t>
            </a:r>
            <a:endParaRPr lang="en-US" sz="3600" dirty="0">
              <a:latin typeface="Times New Roman"/>
              <a:cs typeface="Times New Roman"/>
            </a:endParaRPr>
          </a:p>
          <a:p>
            <a:pPr algn="just"/>
            <a:endParaRPr lang="en-US" sz="3600" dirty="0">
              <a:solidFill>
                <a:srgbClr val="000000"/>
              </a:solidFill>
              <a:latin typeface="Times New Roman"/>
              <a:cs typeface="Times New Roman Bold"/>
            </a:endParaRPr>
          </a:p>
        </p:txBody>
      </p:sp>
      <p:sp>
        <p:nvSpPr>
          <p:cNvPr id="7" name="TextBox 6">
            <a:extLst>
              <a:ext uri="{FF2B5EF4-FFF2-40B4-BE49-F238E27FC236}">
                <a16:creationId xmlns:a16="http://schemas.microsoft.com/office/drawing/2014/main" id="{8DE8ACCC-D7CD-7B73-5D23-C528EA3A8EFC}"/>
              </a:ext>
            </a:extLst>
          </p:cNvPr>
          <p:cNvSpPr txBox="1"/>
          <p:nvPr/>
        </p:nvSpPr>
        <p:spPr>
          <a:xfrm>
            <a:off x="630541" y="7499685"/>
            <a:ext cx="16230600" cy="2215991"/>
          </a:xfrm>
          <a:prstGeom prst="rect">
            <a:avLst/>
          </a:prstGeom>
        </p:spPr>
        <p:txBody>
          <a:bodyPr lIns="0" tIns="0" rIns="0" bIns="0" rtlCol="0" anchor="t">
            <a:spAutoFit/>
          </a:bodyPr>
          <a:lstStyle/>
          <a:p>
            <a:pPr marL="571500" indent="-571500">
              <a:buFont typeface="Arial"/>
              <a:buChar char="•"/>
            </a:pPr>
            <a:r>
              <a:rPr lang="en-US" sz="3600" dirty="0">
                <a:solidFill>
                  <a:srgbClr val="000000"/>
                </a:solidFill>
                <a:latin typeface="Times New Roman"/>
                <a:cs typeface="Times New Roman Bold"/>
              </a:rPr>
              <a:t>Less accuracy </a:t>
            </a:r>
            <a:endParaRPr lang="en-US" sz="3600" dirty="0">
              <a:latin typeface="Times New Roman"/>
              <a:cs typeface="Times New Roman Bold"/>
            </a:endParaRPr>
          </a:p>
          <a:p>
            <a:pPr marL="571500" indent="-571500">
              <a:buFont typeface="Arial"/>
              <a:buChar char="•"/>
            </a:pPr>
            <a:r>
              <a:rPr lang="en-US" sz="3600" dirty="0">
                <a:solidFill>
                  <a:srgbClr val="000000"/>
                </a:solidFill>
                <a:latin typeface="Times New Roman"/>
                <a:cs typeface="Times New Roman Bold"/>
              </a:rPr>
              <a:t>Difficult to predict </a:t>
            </a:r>
            <a:endParaRPr lang="en-US" sz="3600">
              <a:latin typeface="Times New Roman"/>
              <a:cs typeface="Times New Roman Bold"/>
            </a:endParaRPr>
          </a:p>
          <a:p>
            <a:pPr marL="571500" indent="-571500">
              <a:buFont typeface="Arial"/>
              <a:buChar char="•"/>
            </a:pPr>
            <a:r>
              <a:rPr lang="en-US" sz="3600" dirty="0">
                <a:solidFill>
                  <a:srgbClr val="000000"/>
                </a:solidFill>
                <a:latin typeface="Times New Roman"/>
                <a:cs typeface="Times New Roman Bold"/>
              </a:rPr>
              <a:t>With global clusters, it doesn’t work well </a:t>
            </a:r>
            <a:endParaRPr lang="en-US" sz="3600">
              <a:latin typeface="Times New Roman"/>
              <a:cs typeface="Times New Roman Bold"/>
            </a:endParaRPr>
          </a:p>
          <a:p>
            <a:pPr marL="571500" indent="-571500">
              <a:buFont typeface="Arial"/>
              <a:buChar char="•"/>
            </a:pPr>
            <a:endParaRPr lang="en-US" sz="3600" dirty="0">
              <a:solidFill>
                <a:srgbClr val="000000"/>
              </a:solidFill>
              <a:latin typeface="Times New Roman"/>
              <a:cs typeface="Times New Roman Bold"/>
            </a:endParaRPr>
          </a:p>
        </p:txBody>
      </p:sp>
      <p:sp>
        <p:nvSpPr>
          <p:cNvPr id="9" name="TextBox 8">
            <a:extLst>
              <a:ext uri="{FF2B5EF4-FFF2-40B4-BE49-F238E27FC236}">
                <a16:creationId xmlns:a16="http://schemas.microsoft.com/office/drawing/2014/main" id="{1FB54D02-F7CA-8E4D-8867-5775E70328EB}"/>
              </a:ext>
            </a:extLst>
          </p:cNvPr>
          <p:cNvSpPr txBox="1"/>
          <p:nvPr/>
        </p:nvSpPr>
        <p:spPr>
          <a:xfrm>
            <a:off x="4351150" y="155405"/>
            <a:ext cx="9890500" cy="1161087"/>
          </a:xfrm>
          <a:prstGeom prst="rect">
            <a:avLst/>
          </a:prstGeom>
        </p:spPr>
        <p:txBody>
          <a:bodyPr wrap="square" lIns="0" tIns="0" rIns="0" bIns="0" rtlCol="0" anchor="t">
            <a:spAutoFit/>
          </a:bodyPr>
          <a:lstStyle/>
          <a:p>
            <a:pPr algn="ctr">
              <a:lnSpc>
                <a:spcPts val="9939"/>
              </a:lnSpc>
            </a:pPr>
            <a:r>
              <a:rPr lang="en-US" sz="6950" dirty="0">
                <a:solidFill>
                  <a:srgbClr val="EA2027"/>
                </a:solidFill>
                <a:latin typeface="Times New Roman Bold"/>
                <a:cs typeface="Times New Roman Bold"/>
              </a:rPr>
              <a:t>EXISTING SYSTEM</a:t>
            </a:r>
            <a:endParaRPr lang="en-US" sz="6999" dirty="0">
              <a:solidFill>
                <a:srgbClr val="EA2027"/>
              </a:solidFill>
              <a:latin typeface="Times New Roman Bold"/>
            </a:endParaRPr>
          </a:p>
        </p:txBody>
      </p:sp>
    </p:spTree>
    <p:extLst>
      <p:ext uri="{BB962C8B-B14F-4D97-AF65-F5344CB8AC3E}">
        <p14:creationId xmlns:p14="http://schemas.microsoft.com/office/powerpoint/2010/main" val="37603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587B1B-AE27-7A2F-7A59-68A0E6D4D7E4}"/>
              </a:ext>
            </a:extLst>
          </p:cNvPr>
          <p:cNvSpPr txBox="1"/>
          <p:nvPr/>
        </p:nvSpPr>
        <p:spPr>
          <a:xfrm>
            <a:off x="4198750" y="3005"/>
            <a:ext cx="9890500" cy="1161087"/>
          </a:xfrm>
          <a:prstGeom prst="rect">
            <a:avLst/>
          </a:prstGeom>
        </p:spPr>
        <p:txBody>
          <a:bodyPr wrap="square" lIns="0" tIns="0" rIns="0" bIns="0" rtlCol="0" anchor="t">
            <a:spAutoFit/>
          </a:bodyPr>
          <a:lstStyle/>
          <a:p>
            <a:pPr algn="ctr">
              <a:lnSpc>
                <a:spcPts val="9939"/>
              </a:lnSpc>
            </a:pPr>
            <a:r>
              <a:rPr lang="en-US" sz="6950" dirty="0">
                <a:solidFill>
                  <a:srgbClr val="EA2027"/>
                </a:solidFill>
                <a:latin typeface="Times New Roman Bold"/>
                <a:cs typeface="Times New Roman Bold"/>
              </a:rPr>
              <a:t>PROPOSED SYSTEM</a:t>
            </a:r>
            <a:endParaRPr lang="en-US" sz="6999" dirty="0">
              <a:solidFill>
                <a:srgbClr val="EA2027"/>
              </a:solidFill>
              <a:latin typeface="Times New Roman Bold"/>
            </a:endParaRPr>
          </a:p>
        </p:txBody>
      </p:sp>
      <p:sp>
        <p:nvSpPr>
          <p:cNvPr id="5" name="TextBox 4">
            <a:extLst>
              <a:ext uri="{FF2B5EF4-FFF2-40B4-BE49-F238E27FC236}">
                <a16:creationId xmlns:a16="http://schemas.microsoft.com/office/drawing/2014/main" id="{006F6D7A-B9D4-62EC-6B27-CB7AB60AB888}"/>
              </a:ext>
            </a:extLst>
          </p:cNvPr>
          <p:cNvSpPr txBox="1"/>
          <p:nvPr/>
        </p:nvSpPr>
        <p:spPr>
          <a:xfrm>
            <a:off x="822151" y="1343760"/>
            <a:ext cx="16230600" cy="3939540"/>
          </a:xfrm>
          <a:prstGeom prst="rect">
            <a:avLst/>
          </a:prstGeom>
        </p:spPr>
        <p:txBody>
          <a:bodyPr lIns="0" tIns="0" rIns="0" bIns="0" rtlCol="0" anchor="t">
            <a:spAutoFit/>
          </a:bodyPr>
          <a:lstStyle/>
          <a:p>
            <a:pPr algn="just"/>
            <a:r>
              <a:rPr lang="en-US" sz="3200" dirty="0">
                <a:solidFill>
                  <a:srgbClr val="000000"/>
                </a:solidFill>
                <a:latin typeface="Times New Roman"/>
                <a:cs typeface="Times New Roman Bold"/>
              </a:rPr>
              <a:t>In this system, we implement an effective car price prediction system using the Random Forest Algorithm, offering a seamless user experience with both CSV file uploads and manual entries. Beyond its standalone capabilities, our system features web integration, allowing users to access the prediction service through a user-friendly web interface. This integration enhances accessibility, enabling users to input car parameters effortlessly and receive accurate predictions in real-time. Whether through direct data upload or interactive manual entry, the system's web integration ensures a versatile and dynamic platform for efficient car valuation. </a:t>
            </a:r>
            <a:endParaRPr lang="en-US" sz="3200">
              <a:latin typeface="Times New Roman"/>
              <a:cs typeface="Times New Roman Bold"/>
            </a:endParaRPr>
          </a:p>
          <a:p>
            <a:pPr algn="just"/>
            <a:endParaRPr lang="en-US" sz="3200" dirty="0">
              <a:solidFill>
                <a:srgbClr val="000000"/>
              </a:solidFill>
              <a:latin typeface="Times New Roman"/>
              <a:cs typeface="Times New Roman Bold"/>
            </a:endParaRPr>
          </a:p>
        </p:txBody>
      </p:sp>
      <p:sp>
        <p:nvSpPr>
          <p:cNvPr id="7" name="TextBox 6">
            <a:extLst>
              <a:ext uri="{FF2B5EF4-FFF2-40B4-BE49-F238E27FC236}">
                <a16:creationId xmlns:a16="http://schemas.microsoft.com/office/drawing/2014/main" id="{951B6676-D537-2618-66D1-784C7FE25B12}"/>
              </a:ext>
            </a:extLst>
          </p:cNvPr>
          <p:cNvSpPr txBox="1"/>
          <p:nvPr/>
        </p:nvSpPr>
        <p:spPr>
          <a:xfrm>
            <a:off x="713710" y="4972836"/>
            <a:ext cx="14418111" cy="1110753"/>
          </a:xfrm>
          <a:prstGeom prst="rect">
            <a:avLst/>
          </a:prstGeom>
        </p:spPr>
        <p:txBody>
          <a:bodyPr wrap="square" lIns="0" tIns="0" rIns="0" bIns="0" rtlCol="0" anchor="t">
            <a:spAutoFit/>
          </a:bodyPr>
          <a:lstStyle/>
          <a:p>
            <a:pPr>
              <a:lnSpc>
                <a:spcPts val="9939"/>
              </a:lnSpc>
            </a:pPr>
            <a:r>
              <a:rPr lang="en-US" sz="4800" dirty="0">
                <a:solidFill>
                  <a:srgbClr val="EA2027"/>
                </a:solidFill>
                <a:latin typeface="Times New Roman"/>
                <a:cs typeface="Times New Roman Bold"/>
              </a:rPr>
              <a:t>ADVANTAGES OF EXISTING SYSTEM</a:t>
            </a:r>
            <a:endParaRPr lang="en-US" dirty="0">
              <a:latin typeface="Times New Roman"/>
            </a:endParaRPr>
          </a:p>
        </p:txBody>
      </p:sp>
      <p:sp>
        <p:nvSpPr>
          <p:cNvPr id="9" name="TextBox 8">
            <a:extLst>
              <a:ext uri="{FF2B5EF4-FFF2-40B4-BE49-F238E27FC236}">
                <a16:creationId xmlns:a16="http://schemas.microsoft.com/office/drawing/2014/main" id="{D80B1F31-A15C-0840-4BAB-BAB1BC9794AE}"/>
              </a:ext>
            </a:extLst>
          </p:cNvPr>
          <p:cNvSpPr txBox="1"/>
          <p:nvPr/>
        </p:nvSpPr>
        <p:spPr>
          <a:xfrm>
            <a:off x="544816" y="6085223"/>
            <a:ext cx="16230600" cy="5109091"/>
          </a:xfrm>
          <a:prstGeom prst="rect">
            <a:avLst/>
          </a:prstGeom>
        </p:spPr>
        <p:txBody>
          <a:bodyPr lIns="0" tIns="0" rIns="0" bIns="0" rtlCol="0" anchor="t">
            <a:spAutoFit/>
          </a:bodyPr>
          <a:lstStyle/>
          <a:p>
            <a:r>
              <a:rPr lang="en-US" sz="3600" dirty="0">
                <a:solidFill>
                  <a:srgbClr val="000000"/>
                </a:solidFill>
                <a:latin typeface="Times New Roman"/>
                <a:cs typeface="Times New Roman Bold"/>
              </a:rPr>
              <a:t>●  Easy to predict the car prices </a:t>
            </a:r>
          </a:p>
          <a:p>
            <a:r>
              <a:rPr lang="en-US" sz="3600" dirty="0">
                <a:solidFill>
                  <a:srgbClr val="000000"/>
                </a:solidFill>
                <a:latin typeface="Times New Roman"/>
                <a:cs typeface="Times New Roman Bold"/>
              </a:rPr>
              <a:t>●  High accuracy rate (over 90 %) </a:t>
            </a:r>
            <a:endParaRPr lang="en-US" sz="3600">
              <a:latin typeface="Times New Roman"/>
              <a:cs typeface="Times New Roman Bold"/>
            </a:endParaRPr>
          </a:p>
          <a:p>
            <a:r>
              <a:rPr lang="en-US" sz="3600" dirty="0">
                <a:solidFill>
                  <a:srgbClr val="000000"/>
                </a:solidFill>
                <a:latin typeface="Times New Roman"/>
                <a:cs typeface="Times New Roman Bold"/>
              </a:rPr>
              <a:t>●  </a:t>
            </a:r>
            <a:r>
              <a:rPr lang="en-US" sz="3600" dirty="0">
                <a:solidFill>
                  <a:srgbClr val="000000"/>
                </a:solidFill>
                <a:latin typeface="Times New Roman"/>
                <a:ea typeface="+mn-lt"/>
                <a:cs typeface="+mn-lt"/>
              </a:rPr>
              <a:t>Enhanced Precision and Accuracy </a:t>
            </a:r>
            <a:endParaRPr lang="en-US" sz="3600">
              <a:latin typeface="Times New Roman"/>
              <a:cs typeface="Times New Roman Bold"/>
            </a:endParaRPr>
          </a:p>
          <a:p>
            <a:r>
              <a:rPr lang="en-US" sz="3600" dirty="0">
                <a:solidFill>
                  <a:srgbClr val="000000"/>
                </a:solidFill>
                <a:latin typeface="Times New Roman"/>
                <a:cs typeface="Times New Roman Bold"/>
              </a:rPr>
              <a:t>●  </a:t>
            </a:r>
            <a:r>
              <a:rPr lang="en-US" sz="3600" dirty="0">
                <a:solidFill>
                  <a:srgbClr val="000000"/>
                </a:solidFill>
                <a:latin typeface="Times New Roman"/>
                <a:ea typeface="+mn-lt"/>
                <a:cs typeface="+mn-lt"/>
              </a:rPr>
              <a:t>User-Friendly Web Integration </a:t>
            </a:r>
            <a:endParaRPr lang="en-US" sz="3600">
              <a:latin typeface="Times New Roman"/>
              <a:cs typeface="Times New Roman Bold"/>
            </a:endParaRPr>
          </a:p>
          <a:p>
            <a:r>
              <a:rPr lang="en-US" sz="3600" dirty="0">
                <a:solidFill>
                  <a:srgbClr val="000000"/>
                </a:solidFill>
                <a:latin typeface="Times New Roman"/>
                <a:cs typeface="Times New Roman Bold"/>
              </a:rPr>
              <a:t>●  </a:t>
            </a:r>
            <a:r>
              <a:rPr lang="en-US" sz="3600" dirty="0">
                <a:solidFill>
                  <a:srgbClr val="000000"/>
                </a:solidFill>
                <a:latin typeface="Times New Roman"/>
                <a:ea typeface="+mn-lt"/>
                <a:cs typeface="+mn-lt"/>
              </a:rPr>
              <a:t>Adaptability to Diverse Data Sources </a:t>
            </a:r>
            <a:endParaRPr lang="en-US" sz="3600">
              <a:latin typeface="Times New Roman"/>
              <a:cs typeface="Times New Roman Bold"/>
            </a:endParaRPr>
          </a:p>
          <a:p>
            <a:r>
              <a:rPr lang="en-US" sz="3600" dirty="0">
                <a:solidFill>
                  <a:srgbClr val="000000"/>
                </a:solidFill>
                <a:latin typeface="Times New Roman"/>
                <a:cs typeface="Times New Roman Bold"/>
              </a:rPr>
              <a:t>●  </a:t>
            </a:r>
            <a:r>
              <a:rPr lang="en-US" sz="3600" dirty="0">
                <a:solidFill>
                  <a:srgbClr val="000000"/>
                </a:solidFill>
                <a:latin typeface="Times New Roman"/>
                <a:ea typeface="+mn-lt"/>
                <a:cs typeface="+mn-lt"/>
              </a:rPr>
              <a:t>Real-Time Predictions </a:t>
            </a:r>
            <a:endParaRPr lang="en-US" sz="3600">
              <a:latin typeface="Times New Roman"/>
              <a:cs typeface="Times New Roman Bold"/>
            </a:endParaRPr>
          </a:p>
          <a:p>
            <a:r>
              <a:rPr lang="en-US" sz="3600" dirty="0">
                <a:solidFill>
                  <a:srgbClr val="000000"/>
                </a:solidFill>
                <a:latin typeface="Times New Roman"/>
                <a:cs typeface="Times New Roman Bold"/>
              </a:rPr>
              <a:t>●  </a:t>
            </a:r>
            <a:r>
              <a:rPr lang="en-US" sz="3600" dirty="0">
                <a:solidFill>
                  <a:srgbClr val="000000"/>
                </a:solidFill>
                <a:latin typeface="Times New Roman"/>
                <a:ea typeface="+mn-lt"/>
                <a:cs typeface="+mn-lt"/>
              </a:rPr>
              <a:t>Transparency and Trust </a:t>
            </a:r>
            <a:endParaRPr lang="en-US" sz="3600">
              <a:latin typeface="Times New Roman"/>
              <a:cs typeface="Times New Roman Bold"/>
            </a:endParaRPr>
          </a:p>
          <a:p>
            <a:endParaRPr lang="en-US" sz="8000" dirty="0">
              <a:solidFill>
                <a:srgbClr val="000000"/>
              </a:solidFill>
              <a:latin typeface="Times New Roman"/>
              <a:cs typeface="Times New Roman Bold"/>
            </a:endParaRPr>
          </a:p>
        </p:txBody>
      </p:sp>
    </p:spTree>
    <p:extLst>
      <p:ext uri="{BB962C8B-B14F-4D97-AF65-F5344CB8AC3E}">
        <p14:creationId xmlns:p14="http://schemas.microsoft.com/office/powerpoint/2010/main" val="2465758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28576" y="212090"/>
            <a:ext cx="16430848" cy="1347470"/>
          </a:xfrm>
          <a:prstGeom prst="rect">
            <a:avLst/>
          </a:prstGeom>
        </p:spPr>
        <p:txBody>
          <a:bodyPr lIns="0" tIns="0" rIns="0" bIns="0" rtlCol="0" anchor="t">
            <a:spAutoFit/>
          </a:bodyPr>
          <a:lstStyle/>
          <a:p>
            <a:pPr algn="ctr">
              <a:lnSpc>
                <a:spcPts val="9939"/>
              </a:lnSpc>
            </a:pPr>
            <a:r>
              <a:rPr lang="en-US" sz="6999">
                <a:solidFill>
                  <a:srgbClr val="EA2027"/>
                </a:solidFill>
                <a:latin typeface="Times New Roman Bold"/>
              </a:rPr>
              <a:t>MINIMUM SYSTEM REQUIREMENTS</a:t>
            </a:r>
          </a:p>
        </p:txBody>
      </p:sp>
      <p:grpSp>
        <p:nvGrpSpPr>
          <p:cNvPr id="3" name="Group 3"/>
          <p:cNvGrpSpPr/>
          <p:nvPr/>
        </p:nvGrpSpPr>
        <p:grpSpPr>
          <a:xfrm>
            <a:off x="928576" y="1445260"/>
            <a:ext cx="16042163" cy="8145619"/>
            <a:chOff x="0" y="-152400"/>
            <a:chExt cx="21389551" cy="10860826"/>
          </a:xfrm>
        </p:grpSpPr>
        <p:sp>
          <p:nvSpPr>
            <p:cNvPr id="4" name="TextBox 4"/>
            <p:cNvSpPr txBox="1"/>
            <p:nvPr/>
          </p:nvSpPr>
          <p:spPr>
            <a:xfrm>
              <a:off x="0" y="631147"/>
              <a:ext cx="21389551" cy="3521587"/>
            </a:xfrm>
            <a:prstGeom prst="rect">
              <a:avLst/>
            </a:prstGeom>
          </p:spPr>
          <p:txBody>
            <a:bodyPr lIns="0" tIns="0" rIns="0" bIns="0" rtlCol="0" anchor="t">
              <a:spAutoFit/>
            </a:bodyPr>
            <a:lstStyle/>
            <a:p>
              <a:pPr algn="just">
                <a:lnSpc>
                  <a:spcPts val="4228"/>
                </a:lnSpc>
              </a:pPr>
              <a:r>
                <a:rPr lang="en-US" sz="2838" dirty="0">
                  <a:solidFill>
                    <a:srgbClr val="000000"/>
                  </a:solidFill>
                  <a:latin typeface="Times New Roman Bold"/>
                </a:rPr>
                <a:t>Processor :</a:t>
              </a:r>
              <a:r>
                <a:rPr lang="en-US" sz="2838" dirty="0">
                  <a:solidFill>
                    <a:srgbClr val="000000"/>
                  </a:solidFill>
                  <a:latin typeface="Times New Roman"/>
                </a:rPr>
                <a:t> Intel Core i3-8100 (Quad Core CPU or Higher)</a:t>
              </a:r>
              <a:endParaRPr lang="en-US" dirty="0"/>
            </a:p>
            <a:p>
              <a:pPr algn="just">
                <a:lnSpc>
                  <a:spcPts val="4228"/>
                </a:lnSpc>
              </a:pPr>
              <a:r>
                <a:rPr lang="en-US" sz="2838" dirty="0">
                  <a:solidFill>
                    <a:srgbClr val="000000"/>
                  </a:solidFill>
                  <a:latin typeface="Times New Roman Bold"/>
                </a:rPr>
                <a:t>GPU : </a:t>
              </a:r>
              <a:r>
                <a:rPr lang="en-US" sz="2838" dirty="0">
                  <a:solidFill>
                    <a:srgbClr val="000000"/>
                  </a:solidFill>
                  <a:latin typeface="Times New Roman"/>
                </a:rPr>
                <a:t>NVIDIA GeForce GTX 1000 series CUDA-enabled GPU for faster model training (Optional but recommended for large datasets) </a:t>
              </a:r>
              <a:endParaRPr lang="en-US" sz="2838">
                <a:solidFill>
                  <a:srgbClr val="000000"/>
                </a:solidFill>
                <a:latin typeface="Times New Roman"/>
                <a:cs typeface="Times New Roman"/>
              </a:endParaRPr>
            </a:p>
            <a:p>
              <a:pPr algn="just">
                <a:lnSpc>
                  <a:spcPts val="4228"/>
                </a:lnSpc>
              </a:pPr>
              <a:r>
                <a:rPr lang="en-US" sz="2838" dirty="0">
                  <a:solidFill>
                    <a:srgbClr val="000000"/>
                  </a:solidFill>
                  <a:latin typeface="Times New Roman Bold"/>
                </a:rPr>
                <a:t>RAM : </a:t>
              </a:r>
              <a:r>
                <a:rPr lang="en-US" sz="2838" dirty="0">
                  <a:solidFill>
                    <a:srgbClr val="000000"/>
                  </a:solidFill>
                  <a:latin typeface="Times New Roman"/>
                </a:rPr>
                <a:t>8 GB DDR4 2666Mt/s or higher</a:t>
              </a:r>
              <a:endParaRPr lang="en-US" sz="2838" dirty="0">
                <a:solidFill>
                  <a:srgbClr val="000000"/>
                </a:solidFill>
                <a:latin typeface="Times New Roman"/>
                <a:cs typeface="Times New Roman"/>
              </a:endParaRPr>
            </a:p>
            <a:p>
              <a:pPr algn="just">
                <a:lnSpc>
                  <a:spcPts val="4228"/>
                </a:lnSpc>
              </a:pPr>
              <a:r>
                <a:rPr lang="en-US" sz="2838" dirty="0">
                  <a:solidFill>
                    <a:srgbClr val="000000"/>
                  </a:solidFill>
                  <a:latin typeface="Times New Roman Bold"/>
                </a:rPr>
                <a:t>Storage : </a:t>
              </a:r>
              <a:r>
                <a:rPr lang="en-US" sz="2838" dirty="0">
                  <a:solidFill>
                    <a:srgbClr val="000000"/>
                  </a:solidFill>
                  <a:latin typeface="Times New Roman"/>
                </a:rPr>
                <a:t>256 GB  SATA HDD at 7200 RPM (preferably PCIe Gen3  SSD for faster data access) </a:t>
              </a:r>
              <a:endParaRPr lang="en-US" sz="2838" dirty="0">
                <a:solidFill>
                  <a:srgbClr val="000000"/>
                </a:solidFill>
                <a:latin typeface="Times New Roman"/>
                <a:cs typeface="Times New Roman"/>
              </a:endParaRPr>
            </a:p>
          </p:txBody>
        </p:sp>
        <p:sp>
          <p:nvSpPr>
            <p:cNvPr id="5" name="TextBox 5"/>
            <p:cNvSpPr txBox="1"/>
            <p:nvPr/>
          </p:nvSpPr>
          <p:spPr>
            <a:xfrm>
              <a:off x="0" y="-152400"/>
              <a:ext cx="9243320" cy="836725"/>
            </a:xfrm>
            <a:prstGeom prst="rect">
              <a:avLst/>
            </a:prstGeom>
          </p:spPr>
          <p:txBody>
            <a:bodyPr wrap="square" lIns="0" tIns="0" rIns="0" bIns="0" rtlCol="0" anchor="t">
              <a:spAutoFit/>
            </a:bodyPr>
            <a:lstStyle/>
            <a:p>
              <a:pPr>
                <a:lnSpc>
                  <a:spcPts val="5437"/>
                </a:lnSpc>
              </a:pPr>
              <a:r>
                <a:rPr lang="en-US" sz="3600" dirty="0">
                  <a:solidFill>
                    <a:srgbClr val="EA2027"/>
                  </a:solidFill>
                  <a:latin typeface="Times New Roman"/>
                  <a:cs typeface="Times New Roman"/>
                </a:rPr>
                <a:t>HARDWARE REQUIREMENTS:-</a:t>
              </a:r>
            </a:p>
          </p:txBody>
        </p:sp>
        <p:sp>
          <p:nvSpPr>
            <p:cNvPr id="6" name="TextBox 6"/>
            <p:cNvSpPr txBox="1"/>
            <p:nvPr/>
          </p:nvSpPr>
          <p:spPr>
            <a:xfrm>
              <a:off x="0" y="4260434"/>
              <a:ext cx="8633720" cy="836725"/>
            </a:xfrm>
            <a:prstGeom prst="rect">
              <a:avLst/>
            </a:prstGeom>
          </p:spPr>
          <p:txBody>
            <a:bodyPr lIns="0" tIns="0" rIns="0" bIns="0" rtlCol="0" anchor="t">
              <a:spAutoFit/>
            </a:bodyPr>
            <a:lstStyle/>
            <a:p>
              <a:pPr>
                <a:lnSpc>
                  <a:spcPts val="5437"/>
                </a:lnSpc>
              </a:pPr>
              <a:r>
                <a:rPr lang="en-US" sz="3600" dirty="0">
                  <a:solidFill>
                    <a:srgbClr val="EA2027"/>
                  </a:solidFill>
                  <a:latin typeface="Times New Roman"/>
                  <a:cs typeface="Times New Roman"/>
                </a:rPr>
                <a:t>SOFTWARE REQUIREMENTS:-</a:t>
              </a:r>
            </a:p>
          </p:txBody>
        </p:sp>
        <p:sp>
          <p:nvSpPr>
            <p:cNvPr id="7" name="TextBox 7"/>
            <p:cNvSpPr txBox="1"/>
            <p:nvPr/>
          </p:nvSpPr>
          <p:spPr>
            <a:xfrm>
              <a:off x="0" y="5024095"/>
              <a:ext cx="21389551" cy="5684331"/>
            </a:xfrm>
            <a:prstGeom prst="rect">
              <a:avLst/>
            </a:prstGeom>
          </p:spPr>
          <p:txBody>
            <a:bodyPr lIns="0" tIns="0" rIns="0" bIns="0" rtlCol="0" anchor="t">
              <a:spAutoFit/>
            </a:bodyPr>
            <a:lstStyle/>
            <a:p>
              <a:pPr algn="just">
                <a:lnSpc>
                  <a:spcPts val="4228"/>
                </a:lnSpc>
              </a:pPr>
              <a:r>
                <a:rPr lang="en-US" sz="2800" dirty="0">
                  <a:solidFill>
                    <a:srgbClr val="000000"/>
                  </a:solidFill>
                  <a:latin typeface="Times New Roman Bold"/>
                </a:rPr>
                <a:t>Operating System : </a:t>
              </a:r>
              <a:r>
                <a:rPr lang="en-US" sz="2800" dirty="0">
                  <a:solidFill>
                    <a:srgbClr val="000000"/>
                  </a:solidFill>
                  <a:latin typeface="Times New Roman"/>
                </a:rPr>
                <a:t>Windows 7 or MacOS X 10.13  or Ubuntu 18.04 or higher</a:t>
              </a:r>
              <a:endParaRPr lang="en-US"/>
            </a:p>
            <a:p>
              <a:pPr algn="just">
                <a:lnSpc>
                  <a:spcPts val="4228"/>
                </a:lnSpc>
              </a:pPr>
              <a:r>
                <a:rPr lang="en-US" sz="2800" dirty="0">
                  <a:solidFill>
                    <a:srgbClr val="000000"/>
                  </a:solidFill>
                  <a:latin typeface="Times New Roman Bold"/>
                </a:rPr>
                <a:t>IDE : </a:t>
              </a:r>
              <a:r>
                <a:rPr lang="en-US" sz="2800" dirty="0">
                  <a:solidFill>
                    <a:srgbClr val="000000"/>
                  </a:solidFill>
                  <a:latin typeface="Times New Roman"/>
                </a:rPr>
                <a:t>Microsoft Visual Studio / Anaconda / </a:t>
              </a:r>
              <a:r>
                <a:rPr lang="en-US" sz="2800" err="1">
                  <a:solidFill>
                    <a:srgbClr val="000000"/>
                  </a:solidFill>
                  <a:latin typeface="Times New Roman"/>
                </a:rPr>
                <a:t>Jupyter</a:t>
              </a:r>
              <a:r>
                <a:rPr lang="en-US" sz="2800" dirty="0">
                  <a:solidFill>
                    <a:srgbClr val="000000"/>
                  </a:solidFill>
                  <a:latin typeface="Times New Roman"/>
                </a:rPr>
                <a:t> / Spyder, </a:t>
              </a:r>
              <a:r>
                <a:rPr lang="en-US" sz="2800" err="1">
                  <a:solidFill>
                    <a:srgbClr val="000000"/>
                  </a:solidFill>
                  <a:latin typeface="Times New Roman"/>
                </a:rPr>
                <a:t>etc</a:t>
              </a:r>
              <a:r>
                <a:rPr lang="en-US" sz="2800" dirty="0">
                  <a:solidFill>
                    <a:srgbClr val="000000"/>
                  </a:solidFill>
                  <a:latin typeface="Times New Roman"/>
                </a:rPr>
                <a:t> (IDE of choice)</a:t>
              </a:r>
              <a:endParaRPr lang="en-US" sz="2800" dirty="0">
                <a:solidFill>
                  <a:srgbClr val="000000"/>
                </a:solidFill>
                <a:latin typeface="Times New Roman"/>
                <a:cs typeface="Times New Roman"/>
              </a:endParaRPr>
            </a:p>
            <a:p>
              <a:pPr algn="just">
                <a:lnSpc>
                  <a:spcPts val="4228"/>
                </a:lnSpc>
              </a:pPr>
              <a:r>
                <a:rPr lang="en-US" sz="2800" dirty="0">
                  <a:solidFill>
                    <a:srgbClr val="000000"/>
                  </a:solidFill>
                  <a:latin typeface="Times New Roman Bold"/>
                </a:rPr>
                <a:t>Python Environment : </a:t>
              </a:r>
              <a:r>
                <a:rPr lang="en-US" sz="2800" dirty="0">
                  <a:solidFill>
                    <a:srgbClr val="000000"/>
                  </a:solidFill>
                  <a:latin typeface="Times New Roman"/>
                </a:rPr>
                <a:t>Python3 (version 3.9.18)</a:t>
              </a:r>
              <a:endParaRPr lang="en-US" sz="2800" dirty="0">
                <a:solidFill>
                  <a:srgbClr val="000000"/>
                </a:solidFill>
                <a:latin typeface="Times New Roman"/>
                <a:cs typeface="Times New Roman"/>
              </a:endParaRPr>
            </a:p>
            <a:p>
              <a:pPr algn="just">
                <a:lnSpc>
                  <a:spcPts val="4228"/>
                </a:lnSpc>
              </a:pPr>
              <a:r>
                <a:rPr lang="en-US" sz="2800" dirty="0">
                  <a:solidFill>
                    <a:srgbClr val="000000"/>
                  </a:solidFill>
                  <a:latin typeface="Times New Roman Semi-Bold"/>
                </a:rPr>
                <a:t>Libraries for Data Processing : </a:t>
              </a:r>
              <a:r>
                <a:rPr lang="en-US" sz="2800" dirty="0">
                  <a:solidFill>
                    <a:srgbClr val="000000"/>
                  </a:solidFill>
                  <a:latin typeface="Times New Roman"/>
                </a:rPr>
                <a:t>Pandas (version 2.1.3) , NumPy (version 1.26.2)</a:t>
              </a:r>
              <a:endParaRPr lang="en-US" sz="2800" dirty="0">
                <a:solidFill>
                  <a:srgbClr val="000000"/>
                </a:solidFill>
                <a:latin typeface="Times New Roman"/>
                <a:cs typeface="Times New Roman"/>
              </a:endParaRPr>
            </a:p>
            <a:p>
              <a:pPr algn="just">
                <a:lnSpc>
                  <a:spcPts val="4228"/>
                </a:lnSpc>
              </a:pPr>
              <a:r>
                <a:rPr lang="en-US" sz="2800" dirty="0">
                  <a:solidFill>
                    <a:srgbClr val="000000"/>
                  </a:solidFill>
                  <a:latin typeface="Times New Roman Bold"/>
                </a:rPr>
                <a:t>Machine Learning Libraries :</a:t>
              </a:r>
              <a:r>
                <a:rPr lang="en-US" sz="2800" dirty="0">
                  <a:solidFill>
                    <a:srgbClr val="000000"/>
                  </a:solidFill>
                  <a:latin typeface="Times New Roman"/>
                </a:rPr>
                <a:t> Scikit-learn (version 0.23.2 or 0.24.2</a:t>
              </a:r>
              <a:endParaRPr lang="en-US" sz="2800" dirty="0">
                <a:solidFill>
                  <a:srgbClr val="000000"/>
                </a:solidFill>
                <a:latin typeface="Times New Roman"/>
                <a:cs typeface="Times New Roman"/>
              </a:endParaRPr>
            </a:p>
            <a:p>
              <a:pPr algn="just">
                <a:lnSpc>
                  <a:spcPts val="4228"/>
                </a:lnSpc>
              </a:pPr>
              <a:r>
                <a:rPr lang="en-US" sz="2800" dirty="0">
                  <a:solidFill>
                    <a:srgbClr val="000000"/>
                  </a:solidFill>
                  <a:latin typeface="Times New Roman Bold"/>
                </a:rPr>
                <a:t>Database : Local Storage (No Separate Database)</a:t>
              </a:r>
              <a:endParaRPr lang="en-US" sz="2800">
                <a:solidFill>
                  <a:srgbClr val="000000"/>
                </a:solidFill>
                <a:latin typeface="Times New Roman"/>
                <a:cs typeface="Times New Roman"/>
              </a:endParaRPr>
            </a:p>
            <a:p>
              <a:pPr algn="just">
                <a:lnSpc>
                  <a:spcPts val="4228"/>
                </a:lnSpc>
              </a:pPr>
              <a:r>
                <a:rPr lang="en-US" sz="2800" dirty="0">
                  <a:solidFill>
                    <a:srgbClr val="000000"/>
                  </a:solidFill>
                  <a:latin typeface="Times New Roman"/>
                  <a:cs typeface="Times New Roman"/>
                </a:rPr>
                <a:t>Framework : Flask (version 2.2.2)</a:t>
              </a:r>
            </a:p>
            <a:p>
              <a:pPr algn="just">
                <a:lnSpc>
                  <a:spcPts val="4228"/>
                </a:lnSpc>
              </a:pPr>
              <a:r>
                <a:rPr lang="en-US" sz="2800" dirty="0">
                  <a:solidFill>
                    <a:srgbClr val="000000"/>
                  </a:solidFill>
                  <a:latin typeface="Times New Roman Bold"/>
                </a:rPr>
                <a:t>Frontend (Web Application) :</a:t>
              </a:r>
              <a:r>
                <a:rPr lang="en-US" sz="2800" dirty="0">
                  <a:solidFill>
                    <a:srgbClr val="000000"/>
                  </a:solidFill>
                  <a:latin typeface="Times New Roman"/>
                </a:rPr>
                <a:t> HTML5, CSS3, JavaScript </a:t>
              </a:r>
              <a:r>
                <a:rPr lang="en-US" sz="2800" err="1">
                  <a:solidFill>
                    <a:srgbClr val="000000"/>
                  </a:solidFill>
                  <a:latin typeface="Times New Roman"/>
                </a:rPr>
                <a:t>ver</a:t>
              </a:r>
              <a:r>
                <a:rPr lang="en-US" sz="2800" dirty="0">
                  <a:solidFill>
                    <a:srgbClr val="000000"/>
                  </a:solidFill>
                  <a:latin typeface="Times New Roman"/>
                </a:rPr>
                <a:t> ES6 ( Preferably Google Chrome Browser)</a:t>
              </a:r>
              <a:endParaRPr lang="en-US" sz="2800" dirty="0">
                <a:solidFill>
                  <a:srgbClr val="000000"/>
                </a:solidFill>
                <a:latin typeface="Times New Roman"/>
                <a:cs typeface="Times New Roman"/>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197BA-5FB7-D9C9-CA27-2408C3B62B29}"/>
              </a:ext>
            </a:extLst>
          </p:cNvPr>
          <p:cNvSpPr txBox="1"/>
          <p:nvPr/>
        </p:nvSpPr>
        <p:spPr>
          <a:xfrm>
            <a:off x="4072943" y="4024"/>
            <a:ext cx="10148552" cy="1161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950" dirty="0">
                <a:solidFill>
                  <a:srgbClr val="FF0000"/>
                </a:solidFill>
                <a:latin typeface="Times New Roman Semi-Bold"/>
                <a:cs typeface="Calibri"/>
              </a:rPr>
              <a:t>System Architecture</a:t>
            </a:r>
          </a:p>
        </p:txBody>
      </p:sp>
      <p:pic>
        <p:nvPicPr>
          <p:cNvPr id="3" name="Picture 2" descr="A diagram of a web application&#10;&#10;Description automatically generated">
            <a:extLst>
              <a:ext uri="{FF2B5EF4-FFF2-40B4-BE49-F238E27FC236}">
                <a16:creationId xmlns:a16="http://schemas.microsoft.com/office/drawing/2014/main" id="{6176C982-0F58-E6CF-DDF9-F284A6DA6B38}"/>
              </a:ext>
            </a:extLst>
          </p:cNvPr>
          <p:cNvPicPr>
            <a:picLocks noChangeAspect="1"/>
          </p:cNvPicPr>
          <p:nvPr/>
        </p:nvPicPr>
        <p:blipFill>
          <a:blip r:embed="rId2"/>
          <a:stretch>
            <a:fillRect/>
          </a:stretch>
        </p:blipFill>
        <p:spPr>
          <a:xfrm>
            <a:off x="96593" y="1282035"/>
            <a:ext cx="18094815" cy="8125396"/>
          </a:xfrm>
          <a:prstGeom prst="rect">
            <a:avLst/>
          </a:prstGeom>
        </p:spPr>
      </p:pic>
    </p:spTree>
    <p:extLst>
      <p:ext uri="{BB962C8B-B14F-4D97-AF65-F5344CB8AC3E}">
        <p14:creationId xmlns:p14="http://schemas.microsoft.com/office/powerpoint/2010/main" val="2899707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machine learning model&#10;&#10;Description automatically generated">
            <a:extLst>
              <a:ext uri="{FF2B5EF4-FFF2-40B4-BE49-F238E27FC236}">
                <a16:creationId xmlns:a16="http://schemas.microsoft.com/office/drawing/2014/main" id="{5F347D22-8567-F06D-48F0-D0B23FB467C5}"/>
              </a:ext>
            </a:extLst>
          </p:cNvPr>
          <p:cNvPicPr>
            <a:picLocks noChangeAspect="1"/>
          </p:cNvPicPr>
          <p:nvPr/>
        </p:nvPicPr>
        <p:blipFill>
          <a:blip r:embed="rId2"/>
          <a:stretch>
            <a:fillRect/>
          </a:stretch>
        </p:blipFill>
        <p:spPr>
          <a:xfrm>
            <a:off x="2111048" y="126125"/>
            <a:ext cx="14046194" cy="10350061"/>
          </a:xfrm>
          <a:prstGeom prst="rect">
            <a:avLst/>
          </a:prstGeom>
        </p:spPr>
      </p:pic>
    </p:spTree>
    <p:extLst>
      <p:ext uri="{BB962C8B-B14F-4D97-AF65-F5344CB8AC3E}">
        <p14:creationId xmlns:p14="http://schemas.microsoft.com/office/powerpoint/2010/main" val="292857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omputer system&#10;&#10;Description automatically generated">
            <a:extLst>
              <a:ext uri="{FF2B5EF4-FFF2-40B4-BE49-F238E27FC236}">
                <a16:creationId xmlns:a16="http://schemas.microsoft.com/office/drawing/2014/main" id="{DE5E065F-D737-DD09-DAD1-7DEB71EC2E61}"/>
              </a:ext>
            </a:extLst>
          </p:cNvPr>
          <p:cNvPicPr>
            <a:picLocks noChangeAspect="1"/>
          </p:cNvPicPr>
          <p:nvPr/>
        </p:nvPicPr>
        <p:blipFill>
          <a:blip r:embed="rId2"/>
          <a:stretch>
            <a:fillRect/>
          </a:stretch>
        </p:blipFill>
        <p:spPr>
          <a:xfrm>
            <a:off x="2276124" y="-622735"/>
            <a:ext cx="13716045" cy="10901853"/>
          </a:xfrm>
          <a:prstGeom prst="rect">
            <a:avLst/>
          </a:prstGeom>
        </p:spPr>
      </p:pic>
    </p:spTree>
    <p:extLst>
      <p:ext uri="{BB962C8B-B14F-4D97-AF65-F5344CB8AC3E}">
        <p14:creationId xmlns:p14="http://schemas.microsoft.com/office/powerpoint/2010/main" val="9862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ED81F-0851-2319-0A07-AFA0C65FFC84}"/>
              </a:ext>
            </a:extLst>
          </p:cNvPr>
          <p:cNvSpPr txBox="1"/>
          <p:nvPr/>
        </p:nvSpPr>
        <p:spPr>
          <a:xfrm>
            <a:off x="1195736" y="4024"/>
            <a:ext cx="15883258" cy="1161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950" dirty="0">
                <a:solidFill>
                  <a:srgbClr val="FF0000"/>
                </a:solidFill>
                <a:latin typeface="Times New Roman Semi-Bold"/>
                <a:cs typeface="Calibri"/>
              </a:rPr>
              <a:t>System Design (UML Diagrams)</a:t>
            </a:r>
          </a:p>
        </p:txBody>
      </p:sp>
      <p:pic>
        <p:nvPicPr>
          <p:cNvPr id="5" name="Picture 4" descr="A diagram of a web application&#10;&#10;Description automatically generated">
            <a:extLst>
              <a:ext uri="{FF2B5EF4-FFF2-40B4-BE49-F238E27FC236}">
                <a16:creationId xmlns:a16="http://schemas.microsoft.com/office/drawing/2014/main" id="{8E6F6A2B-173F-7955-8FFA-248AF997A350}"/>
              </a:ext>
            </a:extLst>
          </p:cNvPr>
          <p:cNvPicPr>
            <a:picLocks noChangeAspect="1"/>
          </p:cNvPicPr>
          <p:nvPr/>
        </p:nvPicPr>
        <p:blipFill>
          <a:blip r:embed="rId2"/>
          <a:stretch>
            <a:fillRect/>
          </a:stretch>
        </p:blipFill>
        <p:spPr>
          <a:xfrm>
            <a:off x="3595904" y="1170590"/>
            <a:ext cx="11312967" cy="8891750"/>
          </a:xfrm>
          <a:prstGeom prst="rect">
            <a:avLst/>
          </a:prstGeom>
        </p:spPr>
      </p:pic>
      <p:sp>
        <p:nvSpPr>
          <p:cNvPr id="7" name="TextBox 1">
            <a:extLst>
              <a:ext uri="{FF2B5EF4-FFF2-40B4-BE49-F238E27FC236}">
                <a16:creationId xmlns:a16="http://schemas.microsoft.com/office/drawing/2014/main" id="{863FB6CE-0F6D-B287-72F8-5B57777DF024}"/>
              </a:ext>
            </a:extLst>
          </p:cNvPr>
          <p:cNvSpPr txBox="1"/>
          <p:nvPr/>
        </p:nvSpPr>
        <p:spPr>
          <a:xfrm>
            <a:off x="-913888" y="1453466"/>
            <a:ext cx="9636172"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indent="-742950" algn="ctr">
              <a:buAutoNum type="arabicPeriod"/>
            </a:pPr>
            <a:r>
              <a:rPr lang="en-US" sz="4000" dirty="0">
                <a:solidFill>
                  <a:srgbClr val="FF0000"/>
                </a:solidFill>
                <a:latin typeface="Times New Roman"/>
                <a:cs typeface="Calibri"/>
              </a:rPr>
              <a:t>USE CASE DIAGRAM</a:t>
            </a:r>
            <a:endParaRPr lang="en-US">
              <a:latin typeface="Times New Roman"/>
              <a:cs typeface="Calibri"/>
            </a:endParaRPr>
          </a:p>
        </p:txBody>
      </p:sp>
    </p:spTree>
    <p:extLst>
      <p:ext uri="{BB962C8B-B14F-4D97-AF65-F5344CB8AC3E}">
        <p14:creationId xmlns:p14="http://schemas.microsoft.com/office/powerpoint/2010/main" val="743633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97350" y="212090"/>
            <a:ext cx="9493300" cy="1347470"/>
          </a:xfrm>
          <a:prstGeom prst="rect">
            <a:avLst/>
          </a:prstGeom>
        </p:spPr>
        <p:txBody>
          <a:bodyPr lIns="0" tIns="0" rIns="0" bIns="0" rtlCol="0" anchor="t">
            <a:spAutoFit/>
          </a:bodyPr>
          <a:lstStyle/>
          <a:p>
            <a:pPr algn="ctr">
              <a:lnSpc>
                <a:spcPts val="9939"/>
              </a:lnSpc>
            </a:pPr>
            <a:r>
              <a:rPr lang="en-US" sz="6999">
                <a:solidFill>
                  <a:srgbClr val="EA2027"/>
                </a:solidFill>
                <a:latin typeface="Times New Roman Bold"/>
              </a:rPr>
              <a:t>DOMAIN SELECTION</a:t>
            </a:r>
          </a:p>
        </p:txBody>
      </p:sp>
      <p:sp>
        <p:nvSpPr>
          <p:cNvPr id="3" name="TextBox 3"/>
          <p:cNvSpPr txBox="1"/>
          <p:nvPr/>
        </p:nvSpPr>
        <p:spPr>
          <a:xfrm>
            <a:off x="1028700" y="1508850"/>
            <a:ext cx="16230600" cy="7643118"/>
          </a:xfrm>
          <a:prstGeom prst="rect">
            <a:avLst/>
          </a:prstGeom>
        </p:spPr>
        <p:txBody>
          <a:bodyPr lIns="0" tIns="0" rIns="0" bIns="0" rtlCol="0" anchor="t">
            <a:spAutoFit/>
          </a:bodyPr>
          <a:lstStyle/>
          <a:p>
            <a:pPr algn="just">
              <a:lnSpc>
                <a:spcPts val="4900"/>
              </a:lnSpc>
            </a:pPr>
            <a:r>
              <a:rPr lang="en-US" sz="3500" dirty="0">
                <a:solidFill>
                  <a:srgbClr val="000000"/>
                </a:solidFill>
                <a:latin typeface="Times New Roman"/>
                <a:cs typeface="Times New Roman"/>
              </a:rPr>
              <a:t>The automotive valuation landscape is inherently dynamic, influenced by multiple factors. Machine learning, with its adaptability and capacity to recognize patterns within vast datasets, emerges as the ideal domain to address the intricacies of predicting car prices accurately.</a:t>
            </a:r>
            <a:endParaRPr lang="en-US">
              <a:latin typeface="Times New Roman"/>
              <a:cs typeface="Times New Roman"/>
            </a:endParaRPr>
          </a:p>
          <a:p>
            <a:pPr algn="just">
              <a:lnSpc>
                <a:spcPts val="4900"/>
              </a:lnSpc>
            </a:pPr>
            <a:r>
              <a:rPr lang="en-US" sz="3500" dirty="0">
                <a:solidFill>
                  <a:srgbClr val="000000"/>
                </a:solidFill>
                <a:latin typeface="Times New Roman"/>
                <a:cs typeface="Times New Roman"/>
              </a:rPr>
              <a:t>The decision of selecting the domain depended on the following:-</a:t>
            </a:r>
            <a:endParaRPr lang="en-US" sz="3500" dirty="0">
              <a:solidFill>
                <a:srgbClr val="000000"/>
              </a:solidFill>
              <a:latin typeface="Times New Roman"/>
              <a:cs typeface="Times New Roman Bold"/>
            </a:endParaRPr>
          </a:p>
          <a:p>
            <a:pPr algn="just">
              <a:lnSpc>
                <a:spcPts val="3920"/>
              </a:lnSpc>
            </a:pPr>
            <a:r>
              <a:rPr lang="en-US" sz="3500" dirty="0">
                <a:solidFill>
                  <a:srgbClr val="000000"/>
                </a:solidFill>
                <a:latin typeface="Times New Roman"/>
              </a:rPr>
              <a:t>1.</a:t>
            </a:r>
            <a:r>
              <a:rPr lang="en-US" sz="3500" dirty="0">
                <a:solidFill>
                  <a:srgbClr val="EA2027"/>
                </a:solidFill>
                <a:latin typeface="Times New Roman"/>
                <a:cs typeface="Times New Roman"/>
              </a:rPr>
              <a:t> DYNAMIC NATURE OF AUTOMOTIVE VALUATION : </a:t>
            </a:r>
            <a:r>
              <a:rPr lang="en-US" sz="3500" dirty="0">
                <a:solidFill>
                  <a:srgbClr val="000000"/>
                </a:solidFill>
                <a:latin typeface="Times New Roman"/>
              </a:rPr>
              <a:t>The dynamic nature of the automotive industry demands adaptive and agile solutions to navigate evolving market trends and consumer preferences.</a:t>
            </a:r>
            <a:endParaRPr lang="en-US" sz="3500" dirty="0">
              <a:solidFill>
                <a:srgbClr val="000000"/>
              </a:solidFill>
              <a:latin typeface="Times New Roman"/>
              <a:cs typeface="Times New Roman"/>
            </a:endParaRPr>
          </a:p>
          <a:p>
            <a:pPr algn="just">
              <a:lnSpc>
                <a:spcPts val="3920"/>
              </a:lnSpc>
            </a:pPr>
            <a:endParaRPr lang="en-US" sz="3500">
              <a:solidFill>
                <a:srgbClr val="000000"/>
              </a:solidFill>
              <a:latin typeface="Times New Roman"/>
              <a:cs typeface="Times New Roman"/>
            </a:endParaRPr>
          </a:p>
          <a:p>
            <a:pPr algn="just">
              <a:lnSpc>
                <a:spcPts val="3920"/>
              </a:lnSpc>
            </a:pPr>
            <a:r>
              <a:rPr lang="en-US" sz="3500" dirty="0">
                <a:solidFill>
                  <a:srgbClr val="000000"/>
                </a:solidFill>
                <a:latin typeface="Times New Roman"/>
              </a:rPr>
              <a:t>2.</a:t>
            </a:r>
            <a:r>
              <a:rPr lang="en-US" sz="3500" dirty="0">
                <a:solidFill>
                  <a:srgbClr val="EA2027"/>
                </a:solidFill>
                <a:latin typeface="Times New Roman Bold"/>
              </a:rPr>
              <a:t> </a:t>
            </a:r>
            <a:r>
              <a:rPr lang="en-US" sz="3500" dirty="0">
                <a:solidFill>
                  <a:srgbClr val="EA2027"/>
                </a:solidFill>
                <a:latin typeface="Times New Roman"/>
                <a:cs typeface="Times New Roman"/>
              </a:rPr>
              <a:t>UNLEASHING PREDICTIVE POWER : </a:t>
            </a:r>
            <a:r>
              <a:rPr lang="en-US" sz="3500" dirty="0">
                <a:solidFill>
                  <a:srgbClr val="000000"/>
                </a:solidFill>
                <a:latin typeface="Times New Roman"/>
              </a:rPr>
              <a:t>the Random Forest algorithm in our project, offers predictive power that goes beyond the limitations of conventional approaches.</a:t>
            </a:r>
            <a:endParaRPr lang="en-US" sz="3500" dirty="0">
              <a:solidFill>
                <a:srgbClr val="000000"/>
              </a:solidFill>
              <a:latin typeface="Times New Roman"/>
              <a:cs typeface="Times New Roman"/>
            </a:endParaRPr>
          </a:p>
          <a:p>
            <a:pPr algn="just">
              <a:lnSpc>
                <a:spcPts val="3920"/>
              </a:lnSpc>
            </a:pPr>
            <a:endParaRPr lang="en-US" sz="3500">
              <a:solidFill>
                <a:srgbClr val="000000"/>
              </a:solidFill>
              <a:latin typeface="Times New Roman"/>
              <a:cs typeface="Times New Roman"/>
            </a:endParaRPr>
          </a:p>
          <a:p>
            <a:pPr algn="just">
              <a:lnSpc>
                <a:spcPts val="3920"/>
              </a:lnSpc>
            </a:pPr>
            <a:r>
              <a:rPr lang="en-US" sz="3500" dirty="0">
                <a:solidFill>
                  <a:srgbClr val="000000"/>
                </a:solidFill>
                <a:latin typeface="Times New Roman"/>
              </a:rPr>
              <a:t>3.</a:t>
            </a:r>
            <a:r>
              <a:rPr lang="en-US" sz="3500" dirty="0">
                <a:solidFill>
                  <a:srgbClr val="EA2027"/>
                </a:solidFill>
                <a:latin typeface="Times New Roman"/>
              </a:rPr>
              <a:t> </a:t>
            </a:r>
            <a:r>
              <a:rPr lang="en-US" sz="3500" dirty="0">
                <a:solidFill>
                  <a:srgbClr val="EA2027"/>
                </a:solidFill>
                <a:latin typeface="Times New Roman"/>
                <a:cs typeface="Times New Roman"/>
              </a:rPr>
              <a:t>ADAPTABILITY TO DIVERSE FACTORS : </a:t>
            </a:r>
            <a:r>
              <a:rPr lang="en-US" sz="3500" dirty="0">
                <a:solidFill>
                  <a:srgbClr val="000000"/>
                </a:solidFill>
                <a:latin typeface="Times New Roman"/>
              </a:rPr>
              <a:t>accommodates diverse factors, from traditional attributes to emerging trends, amplifying the model's predictive capability.</a:t>
            </a:r>
            <a:endParaRPr lang="en-US" sz="3500" dirty="0">
              <a:solidFill>
                <a:srgbClr val="000000"/>
              </a:solidFill>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1189BEA-0C16-2142-4634-76E7FC416648}"/>
              </a:ext>
            </a:extLst>
          </p:cNvPr>
          <p:cNvPicPr>
            <a:picLocks noChangeAspect="1"/>
          </p:cNvPicPr>
          <p:nvPr/>
        </p:nvPicPr>
        <p:blipFill>
          <a:blip r:embed="rId2"/>
          <a:stretch>
            <a:fillRect/>
          </a:stretch>
        </p:blipFill>
        <p:spPr>
          <a:xfrm>
            <a:off x="7929927" y="185246"/>
            <a:ext cx="8281094" cy="9896802"/>
          </a:xfrm>
          <a:prstGeom prst="rect">
            <a:avLst/>
          </a:prstGeom>
        </p:spPr>
      </p:pic>
      <p:sp>
        <p:nvSpPr>
          <p:cNvPr id="4" name="TextBox 3">
            <a:extLst>
              <a:ext uri="{FF2B5EF4-FFF2-40B4-BE49-F238E27FC236}">
                <a16:creationId xmlns:a16="http://schemas.microsoft.com/office/drawing/2014/main" id="{22A7C651-CE78-5039-C050-2079EA3230FF}"/>
              </a:ext>
            </a:extLst>
          </p:cNvPr>
          <p:cNvSpPr txBox="1"/>
          <p:nvPr/>
        </p:nvSpPr>
        <p:spPr>
          <a:xfrm>
            <a:off x="170976" y="595230"/>
            <a:ext cx="9636172"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solidFill>
                  <a:srgbClr val="FF0000"/>
                </a:solidFill>
                <a:latin typeface="Times New Roman Semi-Bold"/>
                <a:cs typeface="Calibri"/>
              </a:rPr>
              <a:t>2. Class Diagram</a:t>
            </a:r>
          </a:p>
        </p:txBody>
      </p:sp>
    </p:spTree>
    <p:extLst>
      <p:ext uri="{BB962C8B-B14F-4D97-AF65-F5344CB8AC3E}">
        <p14:creationId xmlns:p14="http://schemas.microsoft.com/office/powerpoint/2010/main" val="4144459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omputer program&#10;&#10;Description automatically generated">
            <a:extLst>
              <a:ext uri="{FF2B5EF4-FFF2-40B4-BE49-F238E27FC236}">
                <a16:creationId xmlns:a16="http://schemas.microsoft.com/office/drawing/2014/main" id="{99991112-3BD2-4689-9722-DCA9DF2D8C1E}"/>
              </a:ext>
            </a:extLst>
          </p:cNvPr>
          <p:cNvPicPr>
            <a:picLocks noChangeAspect="1"/>
          </p:cNvPicPr>
          <p:nvPr/>
        </p:nvPicPr>
        <p:blipFill>
          <a:blip r:embed="rId2"/>
          <a:stretch>
            <a:fillRect/>
          </a:stretch>
        </p:blipFill>
        <p:spPr>
          <a:xfrm>
            <a:off x="1615966" y="935144"/>
            <a:ext cx="15075775" cy="8732023"/>
          </a:xfrm>
          <a:prstGeom prst="rect">
            <a:avLst/>
          </a:prstGeom>
        </p:spPr>
      </p:pic>
      <p:sp>
        <p:nvSpPr>
          <p:cNvPr id="4" name="TextBox 3">
            <a:extLst>
              <a:ext uri="{FF2B5EF4-FFF2-40B4-BE49-F238E27FC236}">
                <a16:creationId xmlns:a16="http://schemas.microsoft.com/office/drawing/2014/main" id="{D9E4AB51-67B9-BC7D-3FBA-98913CE4AE4B}"/>
              </a:ext>
            </a:extLst>
          </p:cNvPr>
          <p:cNvSpPr txBox="1"/>
          <p:nvPr/>
        </p:nvSpPr>
        <p:spPr>
          <a:xfrm>
            <a:off x="414357" y="220800"/>
            <a:ext cx="9636172"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solidFill>
                  <a:srgbClr val="FF0000"/>
                </a:solidFill>
                <a:latin typeface="Times New Roman"/>
                <a:cs typeface="Calibri"/>
              </a:rPr>
              <a:t>3. SEQUENCE DIAGRAM</a:t>
            </a:r>
          </a:p>
        </p:txBody>
      </p:sp>
    </p:spTree>
    <p:extLst>
      <p:ext uri="{BB962C8B-B14F-4D97-AF65-F5344CB8AC3E}">
        <p14:creationId xmlns:p14="http://schemas.microsoft.com/office/powerpoint/2010/main" val="3381137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lowchart of a car&#10;&#10;Description automatically generated">
            <a:extLst>
              <a:ext uri="{FF2B5EF4-FFF2-40B4-BE49-F238E27FC236}">
                <a16:creationId xmlns:a16="http://schemas.microsoft.com/office/drawing/2014/main" id="{78C53DE7-2B58-056C-E897-C69D67470FF5}"/>
              </a:ext>
            </a:extLst>
          </p:cNvPr>
          <p:cNvPicPr>
            <a:picLocks noChangeAspect="1"/>
          </p:cNvPicPr>
          <p:nvPr/>
        </p:nvPicPr>
        <p:blipFill>
          <a:blip r:embed="rId2"/>
          <a:stretch>
            <a:fillRect/>
          </a:stretch>
        </p:blipFill>
        <p:spPr>
          <a:xfrm>
            <a:off x="5384508" y="283780"/>
            <a:ext cx="11322416" cy="9857388"/>
          </a:xfrm>
          <a:prstGeom prst="rect">
            <a:avLst/>
          </a:prstGeom>
        </p:spPr>
      </p:pic>
      <p:sp>
        <p:nvSpPr>
          <p:cNvPr id="6" name="TextBox 5">
            <a:extLst>
              <a:ext uri="{FF2B5EF4-FFF2-40B4-BE49-F238E27FC236}">
                <a16:creationId xmlns:a16="http://schemas.microsoft.com/office/drawing/2014/main" id="{DA9F30AD-BCD5-D742-EA08-ECF8A391BBC5}"/>
              </a:ext>
            </a:extLst>
          </p:cNvPr>
          <p:cNvSpPr txBox="1"/>
          <p:nvPr/>
        </p:nvSpPr>
        <p:spPr>
          <a:xfrm>
            <a:off x="170976" y="595230"/>
            <a:ext cx="9636172"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solidFill>
                  <a:srgbClr val="FF0000"/>
                </a:solidFill>
                <a:latin typeface="Times New Roman"/>
                <a:cs typeface="Calibri"/>
              </a:rPr>
              <a:t>4. ACTIVITY DIAGRAM</a:t>
            </a:r>
          </a:p>
        </p:txBody>
      </p:sp>
    </p:spTree>
    <p:extLst>
      <p:ext uri="{BB962C8B-B14F-4D97-AF65-F5344CB8AC3E}">
        <p14:creationId xmlns:p14="http://schemas.microsoft.com/office/powerpoint/2010/main" val="3179812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web application&#10;&#10;Description automatically generated">
            <a:extLst>
              <a:ext uri="{FF2B5EF4-FFF2-40B4-BE49-F238E27FC236}">
                <a16:creationId xmlns:a16="http://schemas.microsoft.com/office/drawing/2014/main" id="{06DA88BB-E257-EA7A-92A1-D3A6A553B537}"/>
              </a:ext>
            </a:extLst>
          </p:cNvPr>
          <p:cNvPicPr>
            <a:picLocks noChangeAspect="1"/>
          </p:cNvPicPr>
          <p:nvPr/>
        </p:nvPicPr>
        <p:blipFill>
          <a:blip r:embed="rId2"/>
          <a:stretch>
            <a:fillRect/>
          </a:stretch>
        </p:blipFill>
        <p:spPr>
          <a:xfrm>
            <a:off x="1714500" y="406462"/>
            <a:ext cx="16139945" cy="9474077"/>
          </a:xfrm>
          <a:prstGeom prst="rect">
            <a:avLst/>
          </a:prstGeom>
        </p:spPr>
      </p:pic>
      <p:sp>
        <p:nvSpPr>
          <p:cNvPr id="4" name="TextBox 3">
            <a:extLst>
              <a:ext uri="{FF2B5EF4-FFF2-40B4-BE49-F238E27FC236}">
                <a16:creationId xmlns:a16="http://schemas.microsoft.com/office/drawing/2014/main" id="{048456B2-E691-927C-C21A-7D8E10DCC05A}"/>
              </a:ext>
            </a:extLst>
          </p:cNvPr>
          <p:cNvSpPr txBox="1"/>
          <p:nvPr/>
        </p:nvSpPr>
        <p:spPr>
          <a:xfrm>
            <a:off x="170976" y="595230"/>
            <a:ext cx="9636172"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solidFill>
                  <a:srgbClr val="FF0000"/>
                </a:solidFill>
                <a:latin typeface="Times New Roman"/>
                <a:cs typeface="Calibri"/>
              </a:rPr>
              <a:t>5. OBJECT DIAGRAM</a:t>
            </a:r>
          </a:p>
        </p:txBody>
      </p:sp>
    </p:spTree>
    <p:extLst>
      <p:ext uri="{BB962C8B-B14F-4D97-AF65-F5344CB8AC3E}">
        <p14:creationId xmlns:p14="http://schemas.microsoft.com/office/powerpoint/2010/main" val="821203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D508C4C-F528-9D71-1776-13F39F685E93}"/>
              </a:ext>
            </a:extLst>
          </p:cNvPr>
          <p:cNvPicPr>
            <a:picLocks noChangeAspect="1"/>
          </p:cNvPicPr>
          <p:nvPr/>
        </p:nvPicPr>
        <p:blipFill>
          <a:blip r:embed="rId2"/>
          <a:stretch>
            <a:fillRect/>
          </a:stretch>
        </p:blipFill>
        <p:spPr>
          <a:xfrm>
            <a:off x="7482221" y="7883"/>
            <a:ext cx="9531231" cy="10133285"/>
          </a:xfrm>
          <a:prstGeom prst="rect">
            <a:avLst/>
          </a:prstGeom>
        </p:spPr>
      </p:pic>
      <p:sp>
        <p:nvSpPr>
          <p:cNvPr id="4" name="TextBox 3">
            <a:extLst>
              <a:ext uri="{FF2B5EF4-FFF2-40B4-BE49-F238E27FC236}">
                <a16:creationId xmlns:a16="http://schemas.microsoft.com/office/drawing/2014/main" id="{35E66273-C369-1D76-C4F9-028A3C103F7E}"/>
              </a:ext>
            </a:extLst>
          </p:cNvPr>
          <p:cNvSpPr txBox="1"/>
          <p:nvPr/>
        </p:nvSpPr>
        <p:spPr>
          <a:xfrm>
            <a:off x="-991731" y="575523"/>
            <a:ext cx="9636172"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solidFill>
                  <a:srgbClr val="FF0000"/>
                </a:solidFill>
                <a:latin typeface="Times New Roman"/>
                <a:cs typeface="Calibri"/>
              </a:rPr>
              <a:t>6. COMPONENT DIAGRAM</a:t>
            </a:r>
          </a:p>
        </p:txBody>
      </p:sp>
    </p:spTree>
    <p:extLst>
      <p:ext uri="{BB962C8B-B14F-4D97-AF65-F5344CB8AC3E}">
        <p14:creationId xmlns:p14="http://schemas.microsoft.com/office/powerpoint/2010/main" val="68745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oftware process&#10;&#10;Description automatically generated">
            <a:extLst>
              <a:ext uri="{FF2B5EF4-FFF2-40B4-BE49-F238E27FC236}">
                <a16:creationId xmlns:a16="http://schemas.microsoft.com/office/drawing/2014/main" id="{5C6DAC12-196E-CA86-9EA2-93205DB7B8A9}"/>
              </a:ext>
            </a:extLst>
          </p:cNvPr>
          <p:cNvPicPr>
            <a:picLocks noChangeAspect="1"/>
          </p:cNvPicPr>
          <p:nvPr/>
        </p:nvPicPr>
        <p:blipFill>
          <a:blip r:embed="rId2"/>
          <a:stretch>
            <a:fillRect/>
          </a:stretch>
        </p:blipFill>
        <p:spPr>
          <a:xfrm>
            <a:off x="5056032" y="224659"/>
            <a:ext cx="8786848" cy="9817975"/>
          </a:xfrm>
          <a:prstGeom prst="rect">
            <a:avLst/>
          </a:prstGeom>
        </p:spPr>
      </p:pic>
      <p:sp>
        <p:nvSpPr>
          <p:cNvPr id="4" name="TextBox 3">
            <a:extLst>
              <a:ext uri="{FF2B5EF4-FFF2-40B4-BE49-F238E27FC236}">
                <a16:creationId xmlns:a16="http://schemas.microsoft.com/office/drawing/2014/main" id="{048364C1-FAAB-4F57-6C90-E8DADADE4EBD}"/>
              </a:ext>
            </a:extLst>
          </p:cNvPr>
          <p:cNvSpPr txBox="1"/>
          <p:nvPr/>
        </p:nvSpPr>
        <p:spPr>
          <a:xfrm>
            <a:off x="-6386" y="693764"/>
            <a:ext cx="9636172"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solidFill>
                  <a:srgbClr val="FF0000"/>
                </a:solidFill>
                <a:latin typeface="Times New Roman"/>
                <a:cs typeface="Calibri"/>
              </a:rPr>
              <a:t>7. DEPLOYMENT DIAGRAM</a:t>
            </a:r>
          </a:p>
        </p:txBody>
      </p:sp>
    </p:spTree>
    <p:extLst>
      <p:ext uri="{BB962C8B-B14F-4D97-AF65-F5344CB8AC3E}">
        <p14:creationId xmlns:p14="http://schemas.microsoft.com/office/powerpoint/2010/main" val="3470338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E36C97-8577-7B47-40C4-F6F9DB94FCAA}"/>
              </a:ext>
            </a:extLst>
          </p:cNvPr>
          <p:cNvSpPr txBox="1"/>
          <p:nvPr/>
        </p:nvSpPr>
        <p:spPr>
          <a:xfrm>
            <a:off x="4634346" y="0"/>
            <a:ext cx="901930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rgbClr val="FF0000"/>
                </a:solidFill>
                <a:latin typeface="Times New Roman Bold"/>
                <a:cs typeface="Calibri"/>
              </a:rPr>
              <a:t>SCREEN SHOTS</a:t>
            </a:r>
            <a:endParaRPr lang="en-US" sz="6000">
              <a:cs typeface="Calibri"/>
            </a:endParaRPr>
          </a:p>
        </p:txBody>
      </p:sp>
      <p:pic>
        <p:nvPicPr>
          <p:cNvPr id="3" name="Picture 2" descr="A red car with mountains and trees&#10;&#10;Description automatically generated">
            <a:extLst>
              <a:ext uri="{FF2B5EF4-FFF2-40B4-BE49-F238E27FC236}">
                <a16:creationId xmlns:a16="http://schemas.microsoft.com/office/drawing/2014/main" id="{34CD286C-74CB-5869-6455-710453C9BC01}"/>
              </a:ext>
            </a:extLst>
          </p:cNvPr>
          <p:cNvPicPr>
            <a:picLocks noChangeAspect="1"/>
          </p:cNvPicPr>
          <p:nvPr/>
        </p:nvPicPr>
        <p:blipFill>
          <a:blip r:embed="rId2"/>
          <a:stretch>
            <a:fillRect/>
          </a:stretch>
        </p:blipFill>
        <p:spPr>
          <a:xfrm>
            <a:off x="2145915" y="1774787"/>
            <a:ext cx="13183876" cy="8260613"/>
          </a:xfrm>
          <a:prstGeom prst="rect">
            <a:avLst/>
          </a:prstGeom>
        </p:spPr>
      </p:pic>
      <p:sp>
        <p:nvSpPr>
          <p:cNvPr id="4" name="TextBox 3">
            <a:extLst>
              <a:ext uri="{FF2B5EF4-FFF2-40B4-BE49-F238E27FC236}">
                <a16:creationId xmlns:a16="http://schemas.microsoft.com/office/drawing/2014/main" id="{B9631D51-2A7C-A16A-6E2E-5AED27A9ADC1}"/>
              </a:ext>
            </a:extLst>
          </p:cNvPr>
          <p:cNvSpPr txBox="1"/>
          <p:nvPr/>
        </p:nvSpPr>
        <p:spPr>
          <a:xfrm>
            <a:off x="6657975" y="1000125"/>
            <a:ext cx="41719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rgbClr val="FF0000"/>
                </a:solidFill>
                <a:latin typeface="Times New Roman"/>
                <a:cs typeface="Calibri"/>
              </a:rPr>
              <a:t>1. HOME PAGE</a:t>
            </a:r>
          </a:p>
        </p:txBody>
      </p:sp>
    </p:spTree>
    <p:extLst>
      <p:ext uri="{BB962C8B-B14F-4D97-AF65-F5344CB8AC3E}">
        <p14:creationId xmlns:p14="http://schemas.microsoft.com/office/powerpoint/2010/main" val="338356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login screen&#10;&#10;Description automatically generated">
            <a:extLst>
              <a:ext uri="{FF2B5EF4-FFF2-40B4-BE49-F238E27FC236}">
                <a16:creationId xmlns:a16="http://schemas.microsoft.com/office/drawing/2014/main" id="{27A137E8-001F-CFDE-EA77-95E538AAEE6B}"/>
              </a:ext>
            </a:extLst>
          </p:cNvPr>
          <p:cNvPicPr>
            <a:picLocks noChangeAspect="1"/>
          </p:cNvPicPr>
          <p:nvPr/>
        </p:nvPicPr>
        <p:blipFill>
          <a:blip r:embed="rId2"/>
          <a:stretch>
            <a:fillRect/>
          </a:stretch>
        </p:blipFill>
        <p:spPr>
          <a:xfrm>
            <a:off x="2277288" y="1200150"/>
            <a:ext cx="13733423" cy="8543925"/>
          </a:xfrm>
          <a:prstGeom prst="rect">
            <a:avLst/>
          </a:prstGeom>
        </p:spPr>
      </p:pic>
      <p:sp>
        <p:nvSpPr>
          <p:cNvPr id="4" name="TextBox 3">
            <a:extLst>
              <a:ext uri="{FF2B5EF4-FFF2-40B4-BE49-F238E27FC236}">
                <a16:creationId xmlns:a16="http://schemas.microsoft.com/office/drawing/2014/main" id="{483C12DE-4F61-0958-4C3F-F2DA1AFB8597}"/>
              </a:ext>
            </a:extLst>
          </p:cNvPr>
          <p:cNvSpPr txBox="1"/>
          <p:nvPr/>
        </p:nvSpPr>
        <p:spPr>
          <a:xfrm>
            <a:off x="6600825" y="314325"/>
            <a:ext cx="50863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rgbClr val="FF0000"/>
                </a:solidFill>
                <a:latin typeface="Times New Roman"/>
                <a:cs typeface="Calibri"/>
              </a:rPr>
              <a:t>2. LOGIN PAGE</a:t>
            </a:r>
          </a:p>
        </p:txBody>
      </p:sp>
    </p:spTree>
    <p:extLst>
      <p:ext uri="{BB962C8B-B14F-4D97-AF65-F5344CB8AC3E}">
        <p14:creationId xmlns:p14="http://schemas.microsoft.com/office/powerpoint/2010/main" val="1086997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ED13755-7C76-F249-1A50-3E1979E752D2}"/>
              </a:ext>
            </a:extLst>
          </p:cNvPr>
          <p:cNvPicPr>
            <a:picLocks noChangeAspect="1"/>
          </p:cNvPicPr>
          <p:nvPr/>
        </p:nvPicPr>
        <p:blipFill>
          <a:blip r:embed="rId2"/>
          <a:stretch>
            <a:fillRect/>
          </a:stretch>
        </p:blipFill>
        <p:spPr>
          <a:xfrm>
            <a:off x="2249062" y="1185862"/>
            <a:ext cx="13775937" cy="8615363"/>
          </a:xfrm>
          <a:prstGeom prst="rect">
            <a:avLst/>
          </a:prstGeom>
        </p:spPr>
      </p:pic>
      <p:sp>
        <p:nvSpPr>
          <p:cNvPr id="4" name="TextBox 3">
            <a:extLst>
              <a:ext uri="{FF2B5EF4-FFF2-40B4-BE49-F238E27FC236}">
                <a16:creationId xmlns:a16="http://schemas.microsoft.com/office/drawing/2014/main" id="{0D940030-1FC6-4B2D-58C4-574396C709EA}"/>
              </a:ext>
            </a:extLst>
          </p:cNvPr>
          <p:cNvSpPr txBox="1"/>
          <p:nvPr/>
        </p:nvSpPr>
        <p:spPr>
          <a:xfrm>
            <a:off x="5900738" y="257175"/>
            <a:ext cx="648652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rgbClr val="FF0000"/>
                </a:solidFill>
                <a:latin typeface="Times New Roman"/>
                <a:cs typeface="Calibri"/>
              </a:rPr>
              <a:t>3. UPLOAD .CSV FILE </a:t>
            </a:r>
          </a:p>
        </p:txBody>
      </p:sp>
    </p:spTree>
    <p:extLst>
      <p:ext uri="{BB962C8B-B14F-4D97-AF65-F5344CB8AC3E}">
        <p14:creationId xmlns:p14="http://schemas.microsoft.com/office/powerpoint/2010/main" val="2426014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47A569BA-86B6-AA63-8AF6-1688E22049AF}"/>
              </a:ext>
            </a:extLst>
          </p:cNvPr>
          <p:cNvPicPr>
            <a:picLocks noChangeAspect="1"/>
          </p:cNvPicPr>
          <p:nvPr/>
        </p:nvPicPr>
        <p:blipFill>
          <a:blip r:embed="rId2"/>
          <a:stretch>
            <a:fillRect/>
          </a:stretch>
        </p:blipFill>
        <p:spPr>
          <a:xfrm>
            <a:off x="2248713" y="1228725"/>
            <a:ext cx="13790573" cy="8629650"/>
          </a:xfrm>
          <a:prstGeom prst="rect">
            <a:avLst/>
          </a:prstGeom>
        </p:spPr>
      </p:pic>
      <p:sp>
        <p:nvSpPr>
          <p:cNvPr id="4" name="TextBox 3">
            <a:extLst>
              <a:ext uri="{FF2B5EF4-FFF2-40B4-BE49-F238E27FC236}">
                <a16:creationId xmlns:a16="http://schemas.microsoft.com/office/drawing/2014/main" id="{016C3554-0B7B-F092-B337-242AECF224B6}"/>
              </a:ext>
            </a:extLst>
          </p:cNvPr>
          <p:cNvSpPr txBox="1"/>
          <p:nvPr/>
        </p:nvSpPr>
        <p:spPr>
          <a:xfrm>
            <a:off x="5486400" y="371475"/>
            <a:ext cx="74866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rgbClr val="FF0000"/>
                </a:solidFill>
                <a:latin typeface="Times New Roman"/>
                <a:cs typeface="Calibri"/>
              </a:rPr>
              <a:t>4. PREVIEW DATA FRAME</a:t>
            </a:r>
          </a:p>
        </p:txBody>
      </p:sp>
    </p:spTree>
    <p:extLst>
      <p:ext uri="{BB962C8B-B14F-4D97-AF65-F5344CB8AC3E}">
        <p14:creationId xmlns:p14="http://schemas.microsoft.com/office/powerpoint/2010/main" val="241972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99256"/>
            <a:ext cx="16230600" cy="9345612"/>
          </a:xfrm>
          <a:prstGeom prst="rect">
            <a:avLst/>
          </a:prstGeom>
        </p:spPr>
        <p:txBody>
          <a:bodyPr lIns="0" tIns="0" rIns="0" bIns="0" rtlCol="0" anchor="t">
            <a:spAutoFit/>
          </a:bodyPr>
          <a:lstStyle/>
          <a:p>
            <a:pPr algn="just">
              <a:lnSpc>
                <a:spcPts val="4900"/>
              </a:lnSpc>
            </a:pPr>
            <a:r>
              <a:rPr lang="en-US" sz="3500" dirty="0">
                <a:solidFill>
                  <a:srgbClr val="000000"/>
                </a:solidFill>
                <a:latin typeface="Times New Roman"/>
              </a:rPr>
              <a:t>4.</a:t>
            </a:r>
            <a:r>
              <a:rPr lang="en-US" sz="3500" dirty="0">
                <a:solidFill>
                  <a:srgbClr val="EA2027"/>
                </a:solidFill>
                <a:latin typeface="Times New Roman Semi-Bold"/>
              </a:rPr>
              <a:t> </a:t>
            </a:r>
            <a:r>
              <a:rPr lang="en-US" sz="3500" dirty="0">
                <a:solidFill>
                  <a:srgbClr val="EA2027"/>
                </a:solidFill>
                <a:latin typeface="Times New Roman"/>
                <a:cs typeface="Times New Roman"/>
              </a:rPr>
              <a:t>PRECISION &amp; ACCURACY : </a:t>
            </a:r>
            <a:r>
              <a:rPr lang="en-US" sz="3500" dirty="0">
                <a:solidFill>
                  <a:srgbClr val="000000"/>
                </a:solidFill>
                <a:latin typeface="Times New Roman"/>
              </a:rPr>
              <a:t>Machine learning techniques excel in capturing complex patterns, resulting in a predictive model that attains unparalleled precision and accuracy in forecasting car prices</a:t>
            </a:r>
            <a:endParaRPr lang="en-US" dirty="0"/>
          </a:p>
          <a:p>
            <a:pPr algn="just">
              <a:lnSpc>
                <a:spcPts val="4900"/>
              </a:lnSpc>
            </a:pPr>
            <a:endParaRPr lang="en-US" sz="3500">
              <a:solidFill>
                <a:srgbClr val="000000"/>
              </a:solidFill>
              <a:latin typeface="Times New Roman"/>
              <a:cs typeface="Times New Roman"/>
            </a:endParaRPr>
          </a:p>
          <a:p>
            <a:pPr algn="just">
              <a:lnSpc>
                <a:spcPts val="4900"/>
              </a:lnSpc>
            </a:pPr>
            <a:r>
              <a:rPr lang="en-US" sz="3500" dirty="0">
                <a:solidFill>
                  <a:srgbClr val="000000"/>
                </a:solidFill>
                <a:latin typeface="Times New Roman"/>
              </a:rPr>
              <a:t>5.</a:t>
            </a:r>
            <a:r>
              <a:rPr lang="en-US" sz="3500" dirty="0">
                <a:solidFill>
                  <a:srgbClr val="000000"/>
                </a:solidFill>
                <a:latin typeface="Times New Roman"/>
                <a:cs typeface="Times New Roman"/>
              </a:rPr>
              <a:t> </a:t>
            </a:r>
            <a:r>
              <a:rPr lang="en-US" sz="3500" dirty="0">
                <a:solidFill>
                  <a:srgbClr val="EA2027"/>
                </a:solidFill>
                <a:latin typeface="Times New Roman"/>
                <a:cs typeface="Times New Roman"/>
              </a:rPr>
              <a:t>TRANSPARENCY AND FAIRNESS :</a:t>
            </a:r>
            <a:r>
              <a:rPr lang="en-US" sz="3500" dirty="0">
                <a:solidFill>
                  <a:srgbClr val="EA2027"/>
                </a:solidFill>
                <a:latin typeface="Times New Roman Bold"/>
              </a:rPr>
              <a:t> </a:t>
            </a:r>
            <a:r>
              <a:rPr lang="en-US" sz="3500" dirty="0">
                <a:solidFill>
                  <a:srgbClr val="000000"/>
                </a:solidFill>
                <a:latin typeface="Times New Roman"/>
              </a:rPr>
              <a:t>The model learns and adapts from a diverse dataset, mitigating biases and contributing to a fairer pricing mechanism, addressing concerns of overcharging and promoting ethical practices.</a:t>
            </a:r>
            <a:endParaRPr lang="en-US" sz="3500" dirty="0">
              <a:solidFill>
                <a:srgbClr val="000000"/>
              </a:solidFill>
              <a:latin typeface="Times New Roman"/>
              <a:cs typeface="Times New Roman"/>
            </a:endParaRPr>
          </a:p>
          <a:p>
            <a:pPr algn="just">
              <a:lnSpc>
                <a:spcPts val="4900"/>
              </a:lnSpc>
            </a:pPr>
            <a:endParaRPr lang="en-US" sz="3500">
              <a:solidFill>
                <a:srgbClr val="000000"/>
              </a:solidFill>
              <a:latin typeface="Times New Roman"/>
              <a:cs typeface="Times New Roman"/>
            </a:endParaRPr>
          </a:p>
          <a:p>
            <a:pPr algn="just">
              <a:lnSpc>
                <a:spcPts val="4900"/>
              </a:lnSpc>
            </a:pPr>
            <a:r>
              <a:rPr lang="en-US" sz="3500" dirty="0">
                <a:solidFill>
                  <a:srgbClr val="000000"/>
                </a:solidFill>
                <a:latin typeface="Times New Roman"/>
              </a:rPr>
              <a:t>6. </a:t>
            </a:r>
            <a:r>
              <a:rPr lang="en-US" sz="3500" dirty="0">
                <a:solidFill>
                  <a:srgbClr val="EA2027"/>
                </a:solidFill>
                <a:latin typeface="Times New Roman"/>
                <a:cs typeface="Times New Roman"/>
              </a:rPr>
              <a:t>SCALABILITY AND REAL-TIME ADAPTATION : </a:t>
            </a:r>
            <a:r>
              <a:rPr lang="en-US" sz="3500" dirty="0">
                <a:solidFill>
                  <a:srgbClr val="000000"/>
                </a:solidFill>
                <a:latin typeface="Times New Roman"/>
              </a:rPr>
              <a:t>Machine learning models inherently scale with the volume of data. As the dataset grows, our model's capacity to adapt and refine predictions in real-time ensures its relevance and accuracy.</a:t>
            </a:r>
            <a:endParaRPr lang="en-US" sz="3500" dirty="0">
              <a:solidFill>
                <a:srgbClr val="000000"/>
              </a:solidFill>
              <a:latin typeface="Times New Roman"/>
              <a:cs typeface="Times New Roman"/>
            </a:endParaRPr>
          </a:p>
          <a:p>
            <a:pPr algn="just">
              <a:lnSpc>
                <a:spcPts val="4900"/>
              </a:lnSpc>
            </a:pPr>
            <a:endParaRPr lang="en-US" sz="3500">
              <a:solidFill>
                <a:srgbClr val="000000"/>
              </a:solidFill>
              <a:latin typeface="Times New Roman"/>
              <a:cs typeface="Times New Roman"/>
            </a:endParaRPr>
          </a:p>
          <a:p>
            <a:pPr algn="just">
              <a:lnSpc>
                <a:spcPts val="4900"/>
              </a:lnSpc>
            </a:pPr>
            <a:r>
              <a:rPr lang="en-US" sz="3500" dirty="0">
                <a:solidFill>
                  <a:srgbClr val="000000"/>
                </a:solidFill>
                <a:latin typeface="Times New Roman"/>
              </a:rPr>
              <a:t>7. </a:t>
            </a:r>
            <a:r>
              <a:rPr lang="en-US" sz="3500" dirty="0">
                <a:solidFill>
                  <a:srgbClr val="EA2027"/>
                </a:solidFill>
                <a:latin typeface="Times New Roman"/>
                <a:cs typeface="Times New Roman"/>
              </a:rPr>
              <a:t>USER-CENTRIC PREDICTIONS : </a:t>
            </a:r>
            <a:r>
              <a:rPr lang="en-US" sz="3500" dirty="0">
                <a:solidFill>
                  <a:srgbClr val="000000"/>
                </a:solidFill>
                <a:latin typeface="Times New Roman"/>
              </a:rPr>
              <a:t>Our application's intuitive interface, empowered by these domains, ensures users can effortlessly input diverse factors, making the car price prediction process accessible and user-friendly.</a:t>
            </a:r>
            <a:endParaRPr lang="en-US" sz="3500" dirty="0">
              <a:solidFill>
                <a:srgbClr val="000000"/>
              </a:solidFill>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49C7C84-F570-29D0-8D81-3A62CB11BAAB}"/>
              </a:ext>
            </a:extLst>
          </p:cNvPr>
          <p:cNvPicPr>
            <a:picLocks noChangeAspect="1"/>
          </p:cNvPicPr>
          <p:nvPr/>
        </p:nvPicPr>
        <p:blipFill>
          <a:blip r:embed="rId2"/>
          <a:stretch>
            <a:fillRect/>
          </a:stretch>
        </p:blipFill>
        <p:spPr>
          <a:xfrm>
            <a:off x="2263001" y="1257300"/>
            <a:ext cx="13761998" cy="8601075"/>
          </a:xfrm>
          <a:prstGeom prst="rect">
            <a:avLst/>
          </a:prstGeom>
        </p:spPr>
      </p:pic>
      <p:sp>
        <p:nvSpPr>
          <p:cNvPr id="4" name="TextBox 3">
            <a:extLst>
              <a:ext uri="{FF2B5EF4-FFF2-40B4-BE49-F238E27FC236}">
                <a16:creationId xmlns:a16="http://schemas.microsoft.com/office/drawing/2014/main" id="{F3531574-5BAD-22F2-DA8A-B6E8F032E08F}"/>
              </a:ext>
            </a:extLst>
          </p:cNvPr>
          <p:cNvSpPr txBox="1"/>
          <p:nvPr/>
        </p:nvSpPr>
        <p:spPr>
          <a:xfrm>
            <a:off x="2643188" y="371475"/>
            <a:ext cx="1300162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rgbClr val="FF0000"/>
                </a:solidFill>
                <a:latin typeface="Times New Roman"/>
                <a:cs typeface="Calibri"/>
              </a:rPr>
              <a:t>5. TRAIN THE MACHINE LEARNING MODEL</a:t>
            </a:r>
          </a:p>
        </p:txBody>
      </p:sp>
    </p:spTree>
    <p:extLst>
      <p:ext uri="{BB962C8B-B14F-4D97-AF65-F5344CB8AC3E}">
        <p14:creationId xmlns:p14="http://schemas.microsoft.com/office/powerpoint/2010/main" val="1781792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0B6A3EF-33A5-1A66-457B-96ECCA98820F}"/>
              </a:ext>
            </a:extLst>
          </p:cNvPr>
          <p:cNvPicPr>
            <a:picLocks noChangeAspect="1"/>
          </p:cNvPicPr>
          <p:nvPr/>
        </p:nvPicPr>
        <p:blipFill>
          <a:blip r:embed="rId2"/>
          <a:stretch>
            <a:fillRect/>
          </a:stretch>
        </p:blipFill>
        <p:spPr>
          <a:xfrm>
            <a:off x="2234426" y="1371600"/>
            <a:ext cx="13819148" cy="8643938"/>
          </a:xfrm>
          <a:prstGeom prst="rect">
            <a:avLst/>
          </a:prstGeom>
        </p:spPr>
      </p:pic>
      <p:sp>
        <p:nvSpPr>
          <p:cNvPr id="4" name="TextBox 3">
            <a:extLst>
              <a:ext uri="{FF2B5EF4-FFF2-40B4-BE49-F238E27FC236}">
                <a16:creationId xmlns:a16="http://schemas.microsoft.com/office/drawing/2014/main" id="{17D5C549-C0C1-1783-3A49-6A14EECC43CB}"/>
              </a:ext>
            </a:extLst>
          </p:cNvPr>
          <p:cNvSpPr txBox="1"/>
          <p:nvPr/>
        </p:nvSpPr>
        <p:spPr>
          <a:xfrm>
            <a:off x="4314825" y="457200"/>
            <a:ext cx="96583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rgbClr val="FF0000"/>
                </a:solidFill>
                <a:latin typeface="Times New Roman"/>
                <a:cs typeface="Calibri"/>
              </a:rPr>
              <a:t>6. ENTERING CAR PARAMETERS</a:t>
            </a:r>
          </a:p>
        </p:txBody>
      </p:sp>
    </p:spTree>
    <p:extLst>
      <p:ext uri="{BB962C8B-B14F-4D97-AF65-F5344CB8AC3E}">
        <p14:creationId xmlns:p14="http://schemas.microsoft.com/office/powerpoint/2010/main" val="2180026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421479B7-08D7-FEF5-9375-3EEE7D62ECC3}"/>
              </a:ext>
            </a:extLst>
          </p:cNvPr>
          <p:cNvPicPr>
            <a:picLocks noChangeAspect="1"/>
          </p:cNvPicPr>
          <p:nvPr/>
        </p:nvPicPr>
        <p:blipFill>
          <a:blip r:embed="rId2"/>
          <a:stretch>
            <a:fillRect/>
          </a:stretch>
        </p:blipFill>
        <p:spPr>
          <a:xfrm>
            <a:off x="2234773" y="1143000"/>
            <a:ext cx="13818451" cy="8643589"/>
          </a:xfrm>
          <a:prstGeom prst="rect">
            <a:avLst/>
          </a:prstGeom>
        </p:spPr>
      </p:pic>
      <p:sp>
        <p:nvSpPr>
          <p:cNvPr id="4" name="TextBox 3">
            <a:extLst>
              <a:ext uri="{FF2B5EF4-FFF2-40B4-BE49-F238E27FC236}">
                <a16:creationId xmlns:a16="http://schemas.microsoft.com/office/drawing/2014/main" id="{1CCB6B85-DCDA-D93B-3878-628F9696F5F5}"/>
              </a:ext>
            </a:extLst>
          </p:cNvPr>
          <p:cNvSpPr txBox="1"/>
          <p:nvPr/>
        </p:nvSpPr>
        <p:spPr>
          <a:xfrm>
            <a:off x="4814888" y="371475"/>
            <a:ext cx="865822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rgbClr val="FF0000"/>
                </a:solidFill>
                <a:latin typeface="Times New Roman"/>
                <a:cs typeface="Calibri"/>
              </a:rPr>
              <a:t>7. ENTERING CAR FEATURES</a:t>
            </a:r>
          </a:p>
        </p:txBody>
      </p:sp>
    </p:spTree>
    <p:extLst>
      <p:ext uri="{BB962C8B-B14F-4D97-AF65-F5344CB8AC3E}">
        <p14:creationId xmlns:p14="http://schemas.microsoft.com/office/powerpoint/2010/main" val="3760022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4CB284F-3F25-B6B5-7A4E-A1912966EF13}"/>
              </a:ext>
            </a:extLst>
          </p:cNvPr>
          <p:cNvPicPr>
            <a:picLocks noChangeAspect="1"/>
          </p:cNvPicPr>
          <p:nvPr/>
        </p:nvPicPr>
        <p:blipFill>
          <a:blip r:embed="rId2"/>
          <a:stretch>
            <a:fillRect/>
          </a:stretch>
        </p:blipFill>
        <p:spPr>
          <a:xfrm>
            <a:off x="2148353" y="1228725"/>
            <a:ext cx="13734120" cy="8601422"/>
          </a:xfrm>
          <a:prstGeom prst="rect">
            <a:avLst/>
          </a:prstGeom>
        </p:spPr>
      </p:pic>
      <p:sp>
        <p:nvSpPr>
          <p:cNvPr id="4" name="TextBox 3">
            <a:extLst>
              <a:ext uri="{FF2B5EF4-FFF2-40B4-BE49-F238E27FC236}">
                <a16:creationId xmlns:a16="http://schemas.microsoft.com/office/drawing/2014/main" id="{8D1DB733-BF7C-F9DD-A9A7-5608D3992F30}"/>
              </a:ext>
            </a:extLst>
          </p:cNvPr>
          <p:cNvSpPr txBox="1"/>
          <p:nvPr/>
        </p:nvSpPr>
        <p:spPr>
          <a:xfrm>
            <a:off x="3757613" y="457200"/>
            <a:ext cx="105156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rgbClr val="FF0000"/>
                </a:solidFill>
                <a:latin typeface="Times New Roman"/>
                <a:cs typeface="Calibri"/>
              </a:rPr>
              <a:t>8. PREDICTED CAR PRICE (OUTPUT)</a:t>
            </a:r>
          </a:p>
        </p:txBody>
      </p:sp>
    </p:spTree>
    <p:extLst>
      <p:ext uri="{BB962C8B-B14F-4D97-AF65-F5344CB8AC3E}">
        <p14:creationId xmlns:p14="http://schemas.microsoft.com/office/powerpoint/2010/main" val="3402372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043387FA-D612-C2B3-C07E-C743EDF4FB88}"/>
              </a:ext>
            </a:extLst>
          </p:cNvPr>
          <p:cNvPicPr>
            <a:picLocks noChangeAspect="1"/>
          </p:cNvPicPr>
          <p:nvPr/>
        </p:nvPicPr>
        <p:blipFill>
          <a:blip r:embed="rId2"/>
          <a:stretch>
            <a:fillRect/>
          </a:stretch>
        </p:blipFill>
        <p:spPr>
          <a:xfrm>
            <a:off x="2220137" y="1228725"/>
            <a:ext cx="13833087" cy="8643938"/>
          </a:xfrm>
          <a:prstGeom prst="rect">
            <a:avLst/>
          </a:prstGeom>
        </p:spPr>
      </p:pic>
      <p:sp>
        <p:nvSpPr>
          <p:cNvPr id="4" name="TextBox 3">
            <a:extLst>
              <a:ext uri="{FF2B5EF4-FFF2-40B4-BE49-F238E27FC236}">
                <a16:creationId xmlns:a16="http://schemas.microsoft.com/office/drawing/2014/main" id="{2E4A5D46-3809-E52D-311C-B341AD7D29FA}"/>
              </a:ext>
            </a:extLst>
          </p:cNvPr>
          <p:cNvSpPr txBox="1"/>
          <p:nvPr/>
        </p:nvSpPr>
        <p:spPr>
          <a:xfrm>
            <a:off x="4157663" y="457200"/>
            <a:ext cx="997267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b="1" dirty="0">
                <a:solidFill>
                  <a:srgbClr val="FF0000"/>
                </a:solidFill>
                <a:latin typeface="Times New Roman"/>
                <a:cs typeface="Calibri"/>
              </a:rPr>
              <a:t>9. PERFORMANCE OF THE MODEL</a:t>
            </a:r>
          </a:p>
        </p:txBody>
      </p:sp>
    </p:spTree>
    <p:extLst>
      <p:ext uri="{BB962C8B-B14F-4D97-AF65-F5344CB8AC3E}">
        <p14:creationId xmlns:p14="http://schemas.microsoft.com/office/powerpoint/2010/main" val="283496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B6C1D4-C8D8-8FDE-1468-C779F3B7BEC0}"/>
              </a:ext>
            </a:extLst>
          </p:cNvPr>
          <p:cNvSpPr txBox="1"/>
          <p:nvPr/>
        </p:nvSpPr>
        <p:spPr>
          <a:xfrm>
            <a:off x="4634346" y="0"/>
            <a:ext cx="901930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rgbClr val="FF0000"/>
                </a:solidFill>
                <a:latin typeface="Times New Roman Bold"/>
                <a:cs typeface="Calibri"/>
              </a:rPr>
              <a:t>CONCLUSION</a:t>
            </a:r>
          </a:p>
        </p:txBody>
      </p:sp>
      <p:sp>
        <p:nvSpPr>
          <p:cNvPr id="5" name="TextBox 3">
            <a:extLst>
              <a:ext uri="{FF2B5EF4-FFF2-40B4-BE49-F238E27FC236}">
                <a16:creationId xmlns:a16="http://schemas.microsoft.com/office/drawing/2014/main" id="{C7101014-91EB-0741-26DD-6876B4EE9522}"/>
              </a:ext>
            </a:extLst>
          </p:cNvPr>
          <p:cNvSpPr txBox="1"/>
          <p:nvPr/>
        </p:nvSpPr>
        <p:spPr>
          <a:xfrm>
            <a:off x="-2787" y="1324434"/>
            <a:ext cx="17635465" cy="8094332"/>
          </a:xfrm>
          <a:prstGeom prst="rect">
            <a:avLst/>
          </a:prstGeom>
        </p:spPr>
        <p:txBody>
          <a:bodyPr wrap="square" lIns="0" tIns="0" rIns="0" bIns="0" rtlCol="0" anchor="t">
            <a:spAutoFit/>
          </a:bodyPr>
          <a:lstStyle/>
          <a:p>
            <a:pPr marL="867410" lvl="1" algn="just">
              <a:lnSpc>
                <a:spcPts val="5320"/>
              </a:lnSpc>
            </a:pPr>
            <a:r>
              <a:rPr lang="en-US" sz="3600" dirty="0">
                <a:solidFill>
                  <a:srgbClr val="000000"/>
                </a:solidFill>
                <a:latin typeface="Times New Roman"/>
                <a:cs typeface="Times New Roman Bold"/>
              </a:rPr>
              <a:t>Car price prediction poses a formidable challenge due to the multitude of attributes crucial for accurate estimations. A pivotal phase in this process involves data collection and preprocessing. In this research, data normalization, standardization, and cleaning were executed through a dedicated script, mitigating unnecessary noise for machine learning algorithms. Although data cleaning significantly enhances prediction performance, it proved insufficient for the complexities inherent in the dataset. Employing other machine learning algorithms resulted in an accuracy below 50%. Consequently, this project proposes the Random Forest Algorithm Regression approach, achieving a notable accuracy of ~92%. This marked improvement underscores the effectiveness of this approach. However, it is acknowledged that this system demands more computational resources than other machine learning algorithms. </a:t>
            </a:r>
            <a:endParaRPr lang="en-US" sz="3600">
              <a:latin typeface="Times New Roman"/>
              <a:cs typeface="Times New Roman Bold"/>
            </a:endParaRPr>
          </a:p>
          <a:p>
            <a:pPr marL="410210" lvl="1" algn="just">
              <a:lnSpc>
                <a:spcPts val="5320"/>
              </a:lnSpc>
            </a:pPr>
            <a:endParaRPr lang="en-US" sz="3600" dirty="0">
              <a:solidFill>
                <a:srgbClr val="000000"/>
              </a:solidFill>
              <a:latin typeface="Times New Roman"/>
              <a:cs typeface="Times New Roman Bold"/>
            </a:endParaRPr>
          </a:p>
        </p:txBody>
      </p:sp>
    </p:spTree>
    <p:extLst>
      <p:ext uri="{BB962C8B-B14F-4D97-AF65-F5344CB8AC3E}">
        <p14:creationId xmlns:p14="http://schemas.microsoft.com/office/powerpoint/2010/main" val="1827225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19701" y="212090"/>
            <a:ext cx="6048598" cy="1347470"/>
          </a:xfrm>
          <a:prstGeom prst="rect">
            <a:avLst/>
          </a:prstGeom>
        </p:spPr>
        <p:txBody>
          <a:bodyPr lIns="0" tIns="0" rIns="0" bIns="0" rtlCol="0" anchor="t">
            <a:spAutoFit/>
          </a:bodyPr>
          <a:lstStyle/>
          <a:p>
            <a:pPr algn="ctr">
              <a:lnSpc>
                <a:spcPts val="9939"/>
              </a:lnSpc>
            </a:pPr>
            <a:r>
              <a:rPr lang="en-US" sz="6999">
                <a:solidFill>
                  <a:srgbClr val="EA2027"/>
                </a:solidFill>
                <a:latin typeface="Times New Roman Bold"/>
              </a:rPr>
              <a:t>REFERENCES</a:t>
            </a:r>
          </a:p>
        </p:txBody>
      </p:sp>
      <p:sp>
        <p:nvSpPr>
          <p:cNvPr id="3" name="TextBox 3"/>
          <p:cNvSpPr txBox="1"/>
          <p:nvPr/>
        </p:nvSpPr>
        <p:spPr>
          <a:xfrm>
            <a:off x="1015253" y="1276051"/>
            <a:ext cx="16230600" cy="8835390"/>
          </a:xfrm>
          <a:prstGeom prst="rect">
            <a:avLst/>
          </a:prstGeom>
        </p:spPr>
        <p:txBody>
          <a:bodyPr lIns="0" tIns="0" rIns="0" bIns="0" rtlCol="0" anchor="t">
            <a:spAutoFit/>
          </a:bodyPr>
          <a:lstStyle/>
          <a:p>
            <a:pPr algn="just">
              <a:lnSpc>
                <a:spcPts val="3359"/>
              </a:lnSpc>
            </a:pPr>
            <a:r>
              <a:rPr lang="en-US" sz="2350" dirty="0">
                <a:solidFill>
                  <a:srgbClr val="EA2027"/>
                </a:solidFill>
                <a:latin typeface="Times New Roman"/>
                <a:cs typeface="Times New Roman"/>
              </a:rPr>
              <a:t>[1] </a:t>
            </a:r>
            <a:r>
              <a:rPr lang="en-US" sz="2350" dirty="0">
                <a:solidFill>
                  <a:srgbClr val="000000"/>
                </a:solidFill>
                <a:latin typeface="Times New Roman"/>
                <a:cs typeface="Times New Roman"/>
              </a:rPr>
              <a:t>A. Das Mou, P. K. Saha, S. A. </a:t>
            </a:r>
            <a:r>
              <a:rPr lang="en-US" sz="2350" err="1">
                <a:solidFill>
                  <a:srgbClr val="000000"/>
                </a:solidFill>
                <a:latin typeface="Times New Roman"/>
                <a:cs typeface="Times New Roman"/>
              </a:rPr>
              <a:t>Nisher</a:t>
            </a:r>
            <a:r>
              <a:rPr lang="en-US" sz="2350" dirty="0">
                <a:solidFill>
                  <a:srgbClr val="000000"/>
                </a:solidFill>
                <a:latin typeface="Times New Roman"/>
                <a:cs typeface="Times New Roman"/>
              </a:rPr>
              <a:t> and A. Saha, "A Comprehensive Study of Machine Learning algorithms for Predicting Car Purchase Based on </a:t>
            </a:r>
            <a:r>
              <a:rPr lang="en-US" sz="2350" err="1">
                <a:solidFill>
                  <a:srgbClr val="000000"/>
                </a:solidFill>
                <a:latin typeface="Times New Roman"/>
                <a:cs typeface="Times New Roman"/>
              </a:rPr>
              <a:t>Customers</a:t>
            </a:r>
            <a:r>
              <a:rPr lang="en-US" sz="2350" dirty="0">
                <a:solidFill>
                  <a:srgbClr val="000000"/>
                </a:solidFill>
                <a:latin typeface="Times New Roman"/>
                <a:cs typeface="Times New Roman"/>
              </a:rPr>
              <a:t> Demands," 2021 International Conference on Information and Communication Technology for Sustainable Development (ICICT4SD), Dhaka, Bangladesh, 2021,IEEE, pp. 180-184, </a:t>
            </a:r>
            <a:r>
              <a:rPr lang="en-US" sz="2350" err="1">
                <a:solidFill>
                  <a:srgbClr val="000000"/>
                </a:solidFill>
                <a:latin typeface="Times New Roman"/>
                <a:cs typeface="Times New Roman"/>
              </a:rPr>
              <a:t>doi</a:t>
            </a:r>
            <a:r>
              <a:rPr lang="en-US" sz="2350" dirty="0">
                <a:solidFill>
                  <a:srgbClr val="000000"/>
                </a:solidFill>
                <a:latin typeface="Times New Roman"/>
                <a:cs typeface="Times New Roman"/>
              </a:rPr>
              <a:t>: 10.1109/ICICT4SD50815.2021.9396868.</a:t>
            </a: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[2]</a:t>
            </a:r>
            <a:r>
              <a:rPr lang="en-US" sz="2350" dirty="0">
                <a:solidFill>
                  <a:srgbClr val="000000"/>
                </a:solidFill>
                <a:latin typeface="Times New Roman"/>
                <a:cs typeface="Times New Roman"/>
              </a:rPr>
              <a:t> J. C. Pope and J. Silva-Risso, “The psychological effect of weather on car purchases* </a:t>
            </a:r>
            <a:r>
              <a:rPr lang="en-US" sz="2350" err="1">
                <a:solidFill>
                  <a:srgbClr val="000000"/>
                </a:solidFill>
                <a:latin typeface="Times New Roman"/>
                <a:cs typeface="Times New Roman"/>
              </a:rPr>
              <a:t>meghan</a:t>
            </a:r>
            <a:r>
              <a:rPr lang="en-US" sz="2350" dirty="0">
                <a:solidFill>
                  <a:srgbClr val="000000"/>
                </a:solidFill>
                <a:latin typeface="Times New Roman"/>
                <a:cs typeface="Times New Roman"/>
              </a:rPr>
              <a:t> r. </a:t>
            </a:r>
            <a:r>
              <a:rPr lang="en-US" sz="2350" err="1">
                <a:solidFill>
                  <a:srgbClr val="000000"/>
                </a:solidFill>
                <a:latin typeface="Times New Roman"/>
                <a:cs typeface="Times New Roman"/>
              </a:rPr>
              <a:t>busse</a:t>
            </a:r>
            <a:r>
              <a:rPr lang="en-US" sz="2350" dirty="0">
                <a:solidFill>
                  <a:srgbClr val="000000"/>
                </a:solidFill>
                <a:latin typeface="Times New Roman"/>
                <a:cs typeface="Times New Roman"/>
              </a:rPr>
              <a:t> </a:t>
            </a:r>
            <a:r>
              <a:rPr lang="en-US" sz="2350" err="1">
                <a:solidFill>
                  <a:srgbClr val="000000"/>
                </a:solidFill>
                <a:latin typeface="Times New Roman"/>
                <a:cs typeface="Times New Roman"/>
              </a:rPr>
              <a:t>devin</a:t>
            </a:r>
            <a:r>
              <a:rPr lang="en-US" sz="2350" dirty="0">
                <a:solidFill>
                  <a:srgbClr val="000000"/>
                </a:solidFill>
                <a:latin typeface="Times New Roman"/>
                <a:cs typeface="Times New Roman"/>
              </a:rPr>
              <a:t> g. pope,” The Quarterly Journal of Economics, vol. 1, no. 44, p. 44, 2014. </a:t>
            </a: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[3]</a:t>
            </a:r>
            <a:r>
              <a:rPr lang="en-US" sz="2350" dirty="0">
                <a:solidFill>
                  <a:srgbClr val="000000"/>
                </a:solidFill>
                <a:latin typeface="Times New Roman"/>
                <a:cs typeface="Times New Roman"/>
              </a:rPr>
              <a:t> M. </a:t>
            </a:r>
            <a:r>
              <a:rPr lang="en-US" sz="2350" err="1">
                <a:solidFill>
                  <a:srgbClr val="000000"/>
                </a:solidFill>
                <a:latin typeface="Times New Roman"/>
                <a:cs typeface="Times New Roman"/>
              </a:rPr>
              <a:t>Jayakameswaraiah</a:t>
            </a:r>
            <a:r>
              <a:rPr lang="en-US" sz="2350" dirty="0">
                <a:solidFill>
                  <a:srgbClr val="000000"/>
                </a:solidFill>
                <a:latin typeface="Times New Roman"/>
                <a:cs typeface="Times New Roman"/>
              </a:rPr>
              <a:t> and S. Ramakrishna, “Development of data mining system to analyze cars using </a:t>
            </a:r>
            <a:r>
              <a:rPr lang="en-US" sz="2350" err="1">
                <a:solidFill>
                  <a:srgbClr val="000000"/>
                </a:solidFill>
                <a:latin typeface="Times New Roman"/>
                <a:cs typeface="Times New Roman"/>
              </a:rPr>
              <a:t>tknn</a:t>
            </a:r>
            <a:r>
              <a:rPr lang="en-US" sz="2350" dirty="0">
                <a:solidFill>
                  <a:srgbClr val="000000"/>
                </a:solidFill>
                <a:latin typeface="Times New Roman"/>
                <a:cs typeface="Times New Roman"/>
              </a:rPr>
              <a:t> clustering algorithm,” In- </a:t>
            </a:r>
            <a:r>
              <a:rPr lang="en-US" sz="2350" err="1">
                <a:solidFill>
                  <a:srgbClr val="000000"/>
                </a:solidFill>
                <a:latin typeface="Times New Roman"/>
                <a:cs typeface="Times New Roman"/>
              </a:rPr>
              <a:t>ternational</a:t>
            </a:r>
            <a:r>
              <a:rPr lang="en-US" sz="2350" dirty="0">
                <a:solidFill>
                  <a:srgbClr val="000000"/>
                </a:solidFill>
                <a:latin typeface="Times New Roman"/>
                <a:cs typeface="Times New Roman"/>
              </a:rPr>
              <a:t> Journal of Advanced Research in Computer Engineering Technology, vol. 3, no. 7, 2014. </a:t>
            </a: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[4] </a:t>
            </a:r>
            <a:r>
              <a:rPr lang="en-US" sz="2350" err="1">
                <a:solidFill>
                  <a:srgbClr val="000000"/>
                </a:solidFill>
                <a:latin typeface="Times New Roman"/>
                <a:cs typeface="Times New Roman"/>
              </a:rPr>
              <a:t>F.Harahap,A.Y.N.Harahap,E.Ekadiansyah,R.N.Sari,R.Adawiyah</a:t>
            </a:r>
            <a:r>
              <a:rPr lang="en-US" sz="2350" dirty="0">
                <a:solidFill>
                  <a:srgbClr val="000000"/>
                </a:solidFill>
                <a:latin typeface="Times New Roman"/>
                <a:cs typeface="Times New Roman"/>
              </a:rPr>
              <a:t>, and C. B. </a:t>
            </a:r>
            <a:r>
              <a:rPr lang="en-US" sz="2350" err="1">
                <a:solidFill>
                  <a:srgbClr val="000000"/>
                </a:solidFill>
                <a:latin typeface="Times New Roman"/>
                <a:cs typeface="Times New Roman"/>
              </a:rPr>
              <a:t>Harahap</a:t>
            </a:r>
            <a:r>
              <a:rPr lang="en-US" sz="2350" dirty="0">
                <a:solidFill>
                  <a:srgbClr val="000000"/>
                </a:solidFill>
                <a:latin typeface="Times New Roman"/>
                <a:cs typeface="Times New Roman"/>
              </a:rPr>
              <a:t>, “Implementation of </a:t>
            </a:r>
            <a:r>
              <a:rPr lang="en-US" sz="2350" err="1">
                <a:solidFill>
                  <a:srgbClr val="000000"/>
                </a:solidFill>
                <a:latin typeface="Times New Roman"/>
                <a:cs typeface="Times New Roman"/>
              </a:rPr>
              <a:t>na</a:t>
            </a:r>
            <a:r>
              <a:rPr lang="en-US" sz="2350" dirty="0">
                <a:solidFill>
                  <a:srgbClr val="000000"/>
                </a:solidFill>
                <a:latin typeface="Times New Roman"/>
                <a:cs typeface="Times New Roman"/>
              </a:rPr>
              <a:t> ̈</a:t>
            </a:r>
            <a:r>
              <a:rPr lang="en-US" sz="2350" err="1">
                <a:solidFill>
                  <a:srgbClr val="000000"/>
                </a:solidFill>
                <a:latin typeface="Times New Roman"/>
                <a:cs typeface="Times New Roman"/>
              </a:rPr>
              <a:t>ıve</a:t>
            </a:r>
            <a:r>
              <a:rPr lang="en-US" sz="2350" dirty="0">
                <a:solidFill>
                  <a:srgbClr val="000000"/>
                </a:solidFill>
                <a:latin typeface="Times New Roman"/>
                <a:cs typeface="Times New Roman"/>
              </a:rPr>
              <a:t> bayes classification method for predicting purchase,” in 2018 6th International Conference on Cyber and IT Service Management (CITSM). IEEE, 2018, pp. 1–5. </a:t>
            </a: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[5]</a:t>
            </a:r>
            <a:r>
              <a:rPr lang="en-US" sz="2350" dirty="0">
                <a:solidFill>
                  <a:srgbClr val="000000"/>
                </a:solidFill>
                <a:latin typeface="Times New Roman"/>
                <a:cs typeface="Times New Roman"/>
              </a:rPr>
              <a:t> K. S. Durgesh and B. Lekha, “Data classification using support vector machine,” Journal of theoretical and applied information technology, vol. 12, no. 1, pp. 1–7, 2010. </a:t>
            </a: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[6]</a:t>
            </a:r>
            <a:r>
              <a:rPr lang="en-US" sz="2350" dirty="0">
                <a:solidFill>
                  <a:srgbClr val="000000"/>
                </a:solidFill>
                <a:latin typeface="Times New Roman"/>
                <a:cs typeface="Times New Roman"/>
              </a:rPr>
              <a:t> R. Ragupathy and L. Phaneendra </a:t>
            </a:r>
            <a:r>
              <a:rPr lang="en-US" sz="2350" err="1">
                <a:solidFill>
                  <a:srgbClr val="000000"/>
                </a:solidFill>
                <a:latin typeface="Times New Roman"/>
                <a:cs typeface="Times New Roman"/>
              </a:rPr>
              <a:t>Maguluri</a:t>
            </a:r>
            <a:r>
              <a:rPr lang="en-US" sz="2350" dirty="0">
                <a:solidFill>
                  <a:srgbClr val="000000"/>
                </a:solidFill>
                <a:latin typeface="Times New Roman"/>
                <a:cs typeface="Times New Roman"/>
              </a:rPr>
              <a:t>, “Comparative analysis of machine learning algorithms on social media test,” International Journal of Engineering and Technology(UAE), vol. 7, pp. 284–290, 03 2018. </a:t>
            </a:r>
          </a:p>
          <a:p>
            <a:pPr algn="just">
              <a:lnSpc>
                <a:spcPts val="3359"/>
              </a:lnSpc>
            </a:pPr>
            <a:endParaRPr lang="en-US" sz="2350" dirty="0">
              <a:solidFill>
                <a:srgbClr val="000000"/>
              </a:solidFill>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89654"/>
            <a:ext cx="16230600" cy="8681992"/>
          </a:xfrm>
          <a:prstGeom prst="rect">
            <a:avLst/>
          </a:prstGeom>
        </p:spPr>
        <p:txBody>
          <a:bodyPr lIns="0" tIns="0" rIns="0" bIns="0" rtlCol="0" anchor="t">
            <a:spAutoFit/>
          </a:bodyPr>
          <a:lstStyle/>
          <a:p>
            <a:pPr algn="just">
              <a:lnSpc>
                <a:spcPts val="3359"/>
              </a:lnSpc>
            </a:pPr>
            <a:r>
              <a:rPr lang="en-US" sz="2350" dirty="0">
                <a:solidFill>
                  <a:srgbClr val="EA2027"/>
                </a:solidFill>
                <a:latin typeface="Times New Roman"/>
                <a:cs typeface="Times New Roman"/>
              </a:rPr>
              <a:t>[7]</a:t>
            </a:r>
            <a:r>
              <a:rPr lang="en-US" sz="2350" dirty="0">
                <a:solidFill>
                  <a:srgbClr val="000000"/>
                </a:solidFill>
                <a:latin typeface="Times New Roman"/>
                <a:cs typeface="Times New Roman"/>
              </a:rPr>
              <a:t> N.Pal,P.Arora,P.Kohli,D.Sundararaman,andS.S.</a:t>
            </a:r>
            <a:r>
              <a:rPr lang="en-US" sz="2350" err="1">
                <a:solidFill>
                  <a:srgbClr val="000000"/>
                </a:solidFill>
                <a:latin typeface="Times New Roman"/>
                <a:cs typeface="Times New Roman"/>
              </a:rPr>
              <a:t>Palakurthy</a:t>
            </a:r>
            <a:r>
              <a:rPr lang="en-US" sz="2350" dirty="0">
                <a:solidFill>
                  <a:srgbClr val="000000"/>
                </a:solidFill>
                <a:latin typeface="Times New Roman"/>
                <a:cs typeface="Times New Roman"/>
              </a:rPr>
              <a:t>,“How much is my car worth? a methodology for predicting used cars prices using random forest,” in Future of Information and Communication Conference. Springer, 2018, pp. 413–422. </a:t>
            </a:r>
            <a:endParaRPr lang="en-US" sz="2350">
              <a:solidFill>
                <a:srgbClr val="000000"/>
              </a:solidFill>
              <a:latin typeface="Times New Roman"/>
              <a:cs typeface="Times New Roman"/>
            </a:endParaRP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[8]</a:t>
            </a:r>
            <a:r>
              <a:rPr lang="en-US" sz="2350" dirty="0">
                <a:solidFill>
                  <a:srgbClr val="000000"/>
                </a:solidFill>
                <a:latin typeface="Times New Roman"/>
                <a:cs typeface="Times New Roman"/>
              </a:rPr>
              <a:t> S. Pudaruth, “Predicting the price of used cars using machine learning techniques,” Int. J. Inf. </a:t>
            </a:r>
            <a:r>
              <a:rPr lang="en-US" sz="2350" err="1">
                <a:solidFill>
                  <a:srgbClr val="000000"/>
                </a:solidFill>
                <a:latin typeface="Times New Roman"/>
                <a:cs typeface="Times New Roman"/>
              </a:rPr>
              <a:t>Comput</a:t>
            </a:r>
            <a:r>
              <a:rPr lang="en-US" sz="2350" dirty="0">
                <a:solidFill>
                  <a:srgbClr val="000000"/>
                </a:solidFill>
                <a:latin typeface="Times New Roman"/>
                <a:cs typeface="Times New Roman"/>
              </a:rPr>
              <a:t>. Technol, vol. 4, no. 7, pp. 753–764, 2014. </a:t>
            </a:r>
            <a:endParaRPr lang="en-US" sz="2350">
              <a:solidFill>
                <a:srgbClr val="000000"/>
              </a:solidFill>
              <a:latin typeface="Times New Roman"/>
              <a:cs typeface="Times New Roman"/>
            </a:endParaRP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[9] </a:t>
            </a:r>
            <a:r>
              <a:rPr lang="en-US" sz="2350" dirty="0">
                <a:solidFill>
                  <a:srgbClr val="000000"/>
                </a:solidFill>
                <a:latin typeface="Times New Roman"/>
                <a:cs typeface="Times New Roman"/>
              </a:rPr>
              <a:t>F. </a:t>
            </a:r>
            <a:r>
              <a:rPr lang="en-US" sz="2350" err="1">
                <a:solidFill>
                  <a:srgbClr val="000000"/>
                </a:solidFill>
                <a:latin typeface="Times New Roman"/>
                <a:cs typeface="Times New Roman"/>
              </a:rPr>
              <a:t>Osisanwo</a:t>
            </a:r>
            <a:r>
              <a:rPr lang="en-US" sz="2350" dirty="0">
                <a:solidFill>
                  <a:srgbClr val="000000"/>
                </a:solidFill>
                <a:latin typeface="Times New Roman"/>
                <a:cs typeface="Times New Roman"/>
              </a:rPr>
              <a:t>, J. Akinsola, O. </a:t>
            </a:r>
            <a:r>
              <a:rPr lang="en-US" sz="2350" err="1">
                <a:solidFill>
                  <a:srgbClr val="000000"/>
                </a:solidFill>
                <a:latin typeface="Times New Roman"/>
                <a:cs typeface="Times New Roman"/>
              </a:rPr>
              <a:t>Awodele</a:t>
            </a:r>
            <a:r>
              <a:rPr lang="en-US" sz="2350" dirty="0">
                <a:solidFill>
                  <a:srgbClr val="000000"/>
                </a:solidFill>
                <a:latin typeface="Times New Roman"/>
                <a:cs typeface="Times New Roman"/>
              </a:rPr>
              <a:t>, J. </a:t>
            </a:r>
            <a:r>
              <a:rPr lang="en-US" sz="2350" err="1">
                <a:solidFill>
                  <a:srgbClr val="000000"/>
                </a:solidFill>
                <a:latin typeface="Times New Roman"/>
                <a:cs typeface="Times New Roman"/>
              </a:rPr>
              <a:t>Hinmikaiye</a:t>
            </a:r>
            <a:r>
              <a:rPr lang="en-US" sz="2350" dirty="0">
                <a:solidFill>
                  <a:srgbClr val="000000"/>
                </a:solidFill>
                <a:latin typeface="Times New Roman"/>
                <a:cs typeface="Times New Roman"/>
              </a:rPr>
              <a:t>, O. </a:t>
            </a:r>
            <a:r>
              <a:rPr lang="en-US" sz="2350" err="1">
                <a:solidFill>
                  <a:srgbClr val="000000"/>
                </a:solidFill>
                <a:latin typeface="Times New Roman"/>
                <a:cs typeface="Times New Roman"/>
              </a:rPr>
              <a:t>Olakanmi</a:t>
            </a:r>
            <a:r>
              <a:rPr lang="en-US" sz="2350" dirty="0">
                <a:solidFill>
                  <a:srgbClr val="000000"/>
                </a:solidFill>
                <a:latin typeface="Times New Roman"/>
                <a:cs typeface="Times New Roman"/>
              </a:rPr>
              <a:t>, and J. </a:t>
            </a:r>
            <a:r>
              <a:rPr lang="en-US" sz="2350" err="1">
                <a:solidFill>
                  <a:srgbClr val="000000"/>
                </a:solidFill>
                <a:latin typeface="Times New Roman"/>
                <a:cs typeface="Times New Roman"/>
              </a:rPr>
              <a:t>Akinjobi</a:t>
            </a:r>
            <a:r>
              <a:rPr lang="en-US" sz="2350" dirty="0">
                <a:solidFill>
                  <a:srgbClr val="000000"/>
                </a:solidFill>
                <a:latin typeface="Times New Roman"/>
                <a:cs typeface="Times New Roman"/>
              </a:rPr>
              <a:t>, “Supervised machine learning algorithms: classification and comparison,” International Journal of Computer Trends and Technology (IJCTT), vol. 48, no. 3, pp. 128–138, 2017. </a:t>
            </a:r>
            <a:endParaRPr lang="en-US" sz="2350">
              <a:solidFill>
                <a:srgbClr val="000000"/>
              </a:solidFill>
              <a:latin typeface="Times New Roman"/>
              <a:cs typeface="Times New Roman"/>
            </a:endParaRP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[10] </a:t>
            </a:r>
            <a:r>
              <a:rPr lang="en-US" sz="2350" dirty="0">
                <a:solidFill>
                  <a:srgbClr val="000000"/>
                </a:solidFill>
                <a:latin typeface="Times New Roman"/>
                <a:cs typeface="Times New Roman"/>
              </a:rPr>
              <a:t>M. R. Busse, D. G. Pope, J. C. Pope, and J. Silva-Risso, “The psychological effect of weather on car purchases,” The Quarterly Journal of Economics, vol. 130, no. 1, pp. 371–414, 2015. </a:t>
            </a:r>
            <a:endParaRPr lang="en-US" sz="2350">
              <a:solidFill>
                <a:srgbClr val="000000"/>
              </a:solidFill>
              <a:latin typeface="Times New Roman"/>
              <a:cs typeface="Times New Roman"/>
            </a:endParaRP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[11]</a:t>
            </a:r>
            <a:r>
              <a:rPr lang="en-US" sz="2350" dirty="0">
                <a:solidFill>
                  <a:srgbClr val="000000"/>
                </a:solidFill>
                <a:latin typeface="Times New Roman"/>
                <a:cs typeface="Times New Roman"/>
              </a:rPr>
              <a:t> S. Veni and A. Srinivasan, “Defect classification using </a:t>
            </a:r>
            <a:r>
              <a:rPr lang="en-US" sz="2350" err="1">
                <a:solidFill>
                  <a:srgbClr val="000000"/>
                </a:solidFill>
                <a:latin typeface="Times New Roman"/>
                <a:cs typeface="Times New Roman"/>
              </a:rPr>
              <a:t>na</a:t>
            </a:r>
            <a:r>
              <a:rPr lang="en-US" sz="2350" dirty="0">
                <a:solidFill>
                  <a:srgbClr val="000000"/>
                </a:solidFill>
                <a:latin typeface="Times New Roman"/>
                <a:cs typeface="Times New Roman"/>
              </a:rPr>
              <a:t> ̈</a:t>
            </a:r>
            <a:r>
              <a:rPr lang="en-US" sz="2350" err="1">
                <a:solidFill>
                  <a:srgbClr val="000000"/>
                </a:solidFill>
                <a:latin typeface="Times New Roman"/>
                <a:cs typeface="Times New Roman"/>
              </a:rPr>
              <a:t>ıve</a:t>
            </a:r>
            <a:r>
              <a:rPr lang="en-US" sz="2350" dirty="0">
                <a:solidFill>
                  <a:srgbClr val="000000"/>
                </a:solidFill>
                <a:latin typeface="Times New Roman"/>
                <a:cs typeface="Times New Roman"/>
              </a:rPr>
              <a:t> bayes classification,” </a:t>
            </a:r>
            <a:r>
              <a:rPr lang="en-US" sz="2350" err="1">
                <a:solidFill>
                  <a:srgbClr val="000000"/>
                </a:solidFill>
                <a:latin typeface="Times New Roman"/>
                <a:cs typeface="Times New Roman"/>
              </a:rPr>
              <a:t>Interbational</a:t>
            </a:r>
            <a:r>
              <a:rPr lang="en-US" sz="2350" dirty="0">
                <a:solidFill>
                  <a:srgbClr val="000000"/>
                </a:solidFill>
                <a:latin typeface="Times New Roman"/>
                <a:cs typeface="Times New Roman"/>
              </a:rPr>
              <a:t> Journal of Applied Engineering Research, vol. 12, no. 22, pp. 12 693–12 700, 2017. </a:t>
            </a:r>
            <a:endParaRPr lang="en-US" sz="2350">
              <a:solidFill>
                <a:srgbClr val="000000"/>
              </a:solidFill>
              <a:latin typeface="Times New Roman"/>
              <a:cs typeface="Times New Roman"/>
            </a:endParaRP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[12]</a:t>
            </a:r>
            <a:r>
              <a:rPr lang="en-US" sz="2350" dirty="0">
                <a:solidFill>
                  <a:srgbClr val="000000"/>
                </a:solidFill>
                <a:latin typeface="Times New Roman"/>
                <a:cs typeface="Times New Roman"/>
              </a:rPr>
              <a:t> E. </a:t>
            </a:r>
            <a:r>
              <a:rPr lang="en-US" sz="2350" err="1">
                <a:solidFill>
                  <a:srgbClr val="000000"/>
                </a:solidFill>
                <a:latin typeface="Times New Roman"/>
                <a:cs typeface="Times New Roman"/>
              </a:rPr>
              <a:t>Gegic</a:t>
            </a:r>
            <a:r>
              <a:rPr lang="en-US" sz="2350" dirty="0">
                <a:solidFill>
                  <a:srgbClr val="000000"/>
                </a:solidFill>
                <a:latin typeface="Times New Roman"/>
                <a:cs typeface="Times New Roman"/>
              </a:rPr>
              <a:t>, B. Isakovic, D. Keco, Z. </a:t>
            </a:r>
            <a:r>
              <a:rPr lang="en-US" sz="2350" err="1">
                <a:solidFill>
                  <a:srgbClr val="000000"/>
                </a:solidFill>
                <a:latin typeface="Times New Roman"/>
                <a:cs typeface="Times New Roman"/>
              </a:rPr>
              <a:t>Masetic</a:t>
            </a:r>
            <a:r>
              <a:rPr lang="en-US" sz="2350" dirty="0">
                <a:solidFill>
                  <a:srgbClr val="000000"/>
                </a:solidFill>
                <a:latin typeface="Times New Roman"/>
                <a:cs typeface="Times New Roman"/>
              </a:rPr>
              <a:t>, and J. </a:t>
            </a:r>
            <a:r>
              <a:rPr lang="en-US" sz="2350" err="1">
                <a:solidFill>
                  <a:srgbClr val="000000"/>
                </a:solidFill>
                <a:latin typeface="Times New Roman"/>
                <a:cs typeface="Times New Roman"/>
              </a:rPr>
              <a:t>Kevric</a:t>
            </a:r>
            <a:r>
              <a:rPr lang="en-US" sz="2350" dirty="0">
                <a:solidFill>
                  <a:srgbClr val="000000"/>
                </a:solidFill>
                <a:latin typeface="Times New Roman"/>
                <a:cs typeface="Times New Roman"/>
              </a:rPr>
              <a:t>, “Car price prediction using machine learning techniques,” 2019. </a:t>
            </a:r>
            <a:endParaRPr lang="en-US" sz="2350">
              <a:solidFill>
                <a:srgbClr val="000000"/>
              </a:solidFill>
              <a:latin typeface="Times New Roman"/>
              <a:cs typeface="Times New Roman"/>
            </a:endParaRPr>
          </a:p>
          <a:p>
            <a:pPr algn="just">
              <a:lnSpc>
                <a:spcPts val="3359"/>
              </a:lnSpc>
            </a:pPr>
            <a:endParaRPr lang="en-US" sz="2350" dirty="0">
              <a:solidFill>
                <a:srgbClr val="000000"/>
              </a:solidFill>
              <a:latin typeface="Times New Roman"/>
              <a:cs typeface="Times New Roman"/>
            </a:endParaRPr>
          </a:p>
          <a:p>
            <a:pPr algn="just">
              <a:lnSpc>
                <a:spcPts val="3359"/>
              </a:lnSpc>
            </a:pPr>
            <a:r>
              <a:rPr lang="en-US" sz="2350" dirty="0">
                <a:solidFill>
                  <a:srgbClr val="EA2027"/>
                </a:solidFill>
                <a:latin typeface="Times New Roman"/>
                <a:cs typeface="Times New Roman"/>
              </a:rPr>
              <a:t>[13]</a:t>
            </a:r>
            <a:r>
              <a:rPr lang="en-US" sz="2350" dirty="0">
                <a:solidFill>
                  <a:srgbClr val="000000"/>
                </a:solidFill>
                <a:latin typeface="Times New Roman"/>
                <a:cs typeface="Times New Roman"/>
              </a:rPr>
              <a:t> M. Jabbar, “Prediction of heart disease using k-nearest neighbor and particle swarm optimization,” Biomed. Res, vol. 28, no. 9, pp. 4154– 4158, 2017. </a:t>
            </a:r>
            <a:endParaRPr lang="en-US" sz="2350">
              <a:solidFill>
                <a:srgbClr val="000000"/>
              </a:solidFill>
              <a:latin typeface="Times New Roman"/>
              <a:cs typeface="Times New Roman"/>
            </a:endParaRPr>
          </a:p>
          <a:p>
            <a:pPr algn="just">
              <a:lnSpc>
                <a:spcPts val="3359"/>
              </a:lnSpc>
            </a:pPr>
            <a:endParaRPr lang="en-US" sz="2350" dirty="0">
              <a:solidFill>
                <a:srgbClr val="000000"/>
              </a:solidFill>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5F7C87-6B1B-467E-1E54-9F044D03A795}"/>
              </a:ext>
            </a:extLst>
          </p:cNvPr>
          <p:cNvSpPr txBox="1"/>
          <p:nvPr/>
        </p:nvSpPr>
        <p:spPr>
          <a:xfrm>
            <a:off x="2905907" y="0"/>
            <a:ext cx="124761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dirty="0">
                <a:solidFill>
                  <a:srgbClr val="FF0000"/>
                </a:solidFill>
                <a:latin typeface="Times New Roman Bold"/>
                <a:cs typeface="Calibri"/>
              </a:rPr>
              <a:t>FUTURE ENHANCEMENTS</a:t>
            </a:r>
          </a:p>
        </p:txBody>
      </p:sp>
      <p:sp>
        <p:nvSpPr>
          <p:cNvPr id="5" name="TextBox 3">
            <a:extLst>
              <a:ext uri="{FF2B5EF4-FFF2-40B4-BE49-F238E27FC236}">
                <a16:creationId xmlns:a16="http://schemas.microsoft.com/office/drawing/2014/main" id="{9C1CB101-BB47-A419-9EA1-0FBED33109A9}"/>
              </a:ext>
            </a:extLst>
          </p:cNvPr>
          <p:cNvSpPr txBox="1"/>
          <p:nvPr/>
        </p:nvSpPr>
        <p:spPr>
          <a:xfrm>
            <a:off x="325825" y="1510171"/>
            <a:ext cx="17635465" cy="7265900"/>
          </a:xfrm>
          <a:prstGeom prst="rect">
            <a:avLst/>
          </a:prstGeom>
        </p:spPr>
        <p:txBody>
          <a:bodyPr wrap="square" lIns="0" tIns="0" rIns="0" bIns="0" rtlCol="0" anchor="t">
            <a:spAutoFit/>
          </a:bodyPr>
          <a:lstStyle/>
          <a:p>
            <a:pPr lvl="1" algn="just"/>
            <a:r>
              <a:rPr lang="en-US" sz="3600" dirty="0">
                <a:solidFill>
                  <a:srgbClr val="000000"/>
                </a:solidFill>
                <a:latin typeface="Times New Roman"/>
                <a:cs typeface="Times New Roman Bold"/>
              </a:rPr>
              <a:t>Although, this system has achieved astonishing performance in car price prediction problem our aim for the future research is the following:- </a:t>
            </a:r>
            <a:endParaRPr lang="en-US" sz="3600">
              <a:latin typeface="Times New Roman"/>
              <a:cs typeface="Times New Roman Bold"/>
            </a:endParaRPr>
          </a:p>
          <a:p>
            <a:pPr lvl="1" algn="just"/>
            <a:endParaRPr lang="en-US" sz="3600" dirty="0">
              <a:solidFill>
                <a:srgbClr val="000000"/>
              </a:solidFill>
              <a:latin typeface="Times New Roman"/>
              <a:ea typeface="+mn-lt"/>
              <a:cs typeface="Times New Roman Bold"/>
            </a:endParaRPr>
          </a:p>
          <a:p>
            <a:pPr lvl="1" algn="just"/>
            <a:r>
              <a:rPr lang="en-US" sz="3600" dirty="0">
                <a:solidFill>
                  <a:srgbClr val="FF0000"/>
                </a:solidFill>
                <a:latin typeface="Times New Roman"/>
                <a:ea typeface="+mn-lt"/>
                <a:cs typeface="+mn-lt"/>
              </a:rPr>
              <a:t>DYNAMIC PRICE PREDICTION MODELS: </a:t>
            </a:r>
            <a:endParaRPr lang="en-US" sz="3600">
              <a:solidFill>
                <a:srgbClr val="FF0000"/>
              </a:solidFill>
              <a:latin typeface="Times New Roman"/>
              <a:cs typeface="Times New Roman Bold"/>
            </a:endParaRPr>
          </a:p>
          <a:p>
            <a:pPr lvl="1" algn="just"/>
            <a:r>
              <a:rPr lang="en-US" sz="3600" dirty="0">
                <a:solidFill>
                  <a:srgbClr val="374151"/>
                </a:solidFill>
                <a:latin typeface="Times New Roman"/>
                <a:ea typeface="+mn-lt"/>
                <a:cs typeface="+mn-lt"/>
              </a:rPr>
              <a:t>Implement dynamic pricing models that consider real-time market trends, economic factors, and emerging technologies, providing users with even more accurate and up-to-date car price predictions. </a:t>
            </a:r>
          </a:p>
          <a:p>
            <a:pPr lvl="1"/>
            <a:endParaRPr lang="en-US" sz="3600" dirty="0">
              <a:solidFill>
                <a:srgbClr val="FF0000"/>
              </a:solidFill>
              <a:latin typeface="Times New Roman"/>
              <a:ea typeface="+mn-lt"/>
              <a:cs typeface="+mn-lt"/>
            </a:endParaRPr>
          </a:p>
          <a:p>
            <a:pPr lvl="1"/>
            <a:r>
              <a:rPr lang="en-US" sz="3600" dirty="0">
                <a:solidFill>
                  <a:srgbClr val="FF0000"/>
                </a:solidFill>
                <a:latin typeface="Times New Roman"/>
                <a:ea typeface="+mn-lt"/>
                <a:cs typeface="+mn-lt"/>
              </a:rPr>
              <a:t>USER CUSTOMIZATION AND PREFERENCES:</a:t>
            </a:r>
            <a:br>
              <a:rPr lang="en-US" sz="3600" dirty="0">
                <a:latin typeface="Times New Roman"/>
                <a:ea typeface="+mn-lt"/>
                <a:cs typeface="+mn-lt"/>
              </a:rPr>
            </a:br>
            <a:r>
              <a:rPr lang="en-US" sz="3600" dirty="0">
                <a:solidFill>
                  <a:srgbClr val="374151"/>
                </a:solidFill>
                <a:latin typeface="Times New Roman"/>
                <a:ea typeface="+mn-lt"/>
                <a:cs typeface="+mn-lt"/>
              </a:rPr>
              <a:t>Introduce user profiles where individuals can set preferences, allowing the </a:t>
            </a:r>
            <a:endParaRPr lang="en-US">
              <a:latin typeface="Times New Roman"/>
              <a:cs typeface="Calibri"/>
            </a:endParaRPr>
          </a:p>
          <a:p>
            <a:pPr lvl="1" algn="just"/>
            <a:r>
              <a:rPr lang="en-US" sz="3600" dirty="0">
                <a:solidFill>
                  <a:srgbClr val="374151"/>
                </a:solidFill>
                <a:latin typeface="Times New Roman"/>
                <a:ea typeface="+mn-lt"/>
                <a:cs typeface="+mn-lt"/>
              </a:rPr>
              <a:t>system to tailor predictions based on specific criteria like brand loyalty, </a:t>
            </a:r>
            <a:endParaRPr lang="en-US" sz="3600">
              <a:latin typeface="Times New Roman"/>
              <a:cs typeface="Times New Roman Bold"/>
            </a:endParaRPr>
          </a:p>
          <a:p>
            <a:pPr lvl="1" algn="just"/>
            <a:r>
              <a:rPr lang="en-US" sz="3600" dirty="0">
                <a:solidFill>
                  <a:srgbClr val="374151"/>
                </a:solidFill>
                <a:latin typeface="Times New Roman"/>
                <a:ea typeface="+mn-lt"/>
                <a:cs typeface="+mn-lt"/>
              </a:rPr>
              <a:t>environmental consciousness, or desired features.</a:t>
            </a:r>
            <a:endParaRPr lang="en-US" sz="3600" dirty="0">
              <a:solidFill>
                <a:srgbClr val="000000"/>
              </a:solidFill>
              <a:latin typeface="Times New Roman"/>
              <a:ea typeface="+mn-lt"/>
              <a:cs typeface="Times New Roman Bold"/>
            </a:endParaRPr>
          </a:p>
          <a:p>
            <a:pPr marL="867410" lvl="1" algn="just">
              <a:lnSpc>
                <a:spcPts val="5320"/>
              </a:lnSpc>
            </a:pPr>
            <a:endParaRPr lang="en-US" sz="3600" dirty="0">
              <a:solidFill>
                <a:srgbClr val="000000"/>
              </a:solidFill>
              <a:latin typeface="Times New Roman"/>
              <a:ea typeface="+mn-lt"/>
              <a:cs typeface="Times New Roman Bold"/>
            </a:endParaRPr>
          </a:p>
        </p:txBody>
      </p:sp>
    </p:spTree>
    <p:extLst>
      <p:ext uri="{BB962C8B-B14F-4D97-AF65-F5344CB8AC3E}">
        <p14:creationId xmlns:p14="http://schemas.microsoft.com/office/powerpoint/2010/main" val="3757367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1F989A-7462-6804-7909-DB49F59D96FC}"/>
              </a:ext>
            </a:extLst>
          </p:cNvPr>
          <p:cNvSpPr txBox="1"/>
          <p:nvPr/>
        </p:nvSpPr>
        <p:spPr>
          <a:xfrm>
            <a:off x="471837" y="670118"/>
            <a:ext cx="17323418" cy="8956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FF0000"/>
                </a:solidFill>
                <a:latin typeface="Times New Roman"/>
                <a:ea typeface="+mn-lt"/>
                <a:cs typeface="+mn-lt"/>
              </a:rPr>
              <a:t>INCORPORATION OF EXTERNAL DATASETS:</a:t>
            </a:r>
            <a:r>
              <a:rPr lang="en-US" sz="3600" dirty="0">
                <a:solidFill>
                  <a:srgbClr val="374151"/>
                </a:solidFill>
                <a:latin typeface="Times New Roman"/>
                <a:ea typeface="+mn-lt"/>
                <a:cs typeface="+mn-lt"/>
              </a:rPr>
              <a:t> </a:t>
            </a:r>
          </a:p>
          <a:p>
            <a:pPr algn="just"/>
            <a:r>
              <a:rPr lang="en-US" sz="3600" dirty="0">
                <a:solidFill>
                  <a:srgbClr val="374151"/>
                </a:solidFill>
                <a:latin typeface="Times New Roman"/>
                <a:ea typeface="+mn-lt"/>
                <a:cs typeface="+mn-lt"/>
              </a:rPr>
              <a:t>Enhance the dataset by integrating external sources such as automotive industry reports, consumer sentiment data, and environmental impact assessments to further refine predictions and provide a holistic view of the market. </a:t>
            </a:r>
          </a:p>
          <a:p>
            <a:pPr algn="just"/>
            <a:endParaRPr lang="en-US" sz="3600" dirty="0">
              <a:solidFill>
                <a:srgbClr val="374151"/>
              </a:solidFill>
              <a:latin typeface="Times New Roman"/>
              <a:ea typeface="+mn-lt"/>
              <a:cs typeface="+mn-lt"/>
            </a:endParaRPr>
          </a:p>
          <a:p>
            <a:r>
              <a:rPr lang="en-US" sz="3600" dirty="0">
                <a:solidFill>
                  <a:srgbClr val="FF0000"/>
                </a:solidFill>
                <a:latin typeface="Times New Roman"/>
                <a:ea typeface="+mn-lt"/>
                <a:cs typeface="+mn-lt"/>
              </a:rPr>
              <a:t>INTERACTIVE DATA VISUALIZATIONS:</a:t>
            </a:r>
            <a:br>
              <a:rPr lang="en-US" sz="3600" dirty="0">
                <a:latin typeface="Times New Roman"/>
                <a:ea typeface="+mn-lt"/>
                <a:cs typeface="+mn-lt"/>
              </a:rPr>
            </a:br>
            <a:r>
              <a:rPr lang="en-US" sz="3600" dirty="0">
                <a:solidFill>
                  <a:srgbClr val="374151"/>
                </a:solidFill>
                <a:latin typeface="Times New Roman"/>
                <a:ea typeface="+mn-lt"/>
                <a:cs typeface="+mn-lt"/>
              </a:rPr>
              <a:t>Develop interactive visualizations that allow users to explore and interpret the factors influencing car prices, promoting a deeper understanding of the prediction model and fostering user engagement. </a:t>
            </a:r>
          </a:p>
          <a:p>
            <a:pPr algn="just"/>
            <a:endParaRPr lang="en-US" sz="3600" dirty="0">
              <a:solidFill>
                <a:srgbClr val="FF0000"/>
              </a:solidFill>
              <a:latin typeface="Times New Roman"/>
              <a:cs typeface="Calibri"/>
            </a:endParaRPr>
          </a:p>
          <a:p>
            <a:r>
              <a:rPr lang="en-US" sz="3600" dirty="0">
                <a:solidFill>
                  <a:srgbClr val="FF0000"/>
                </a:solidFill>
                <a:latin typeface="Times New Roman"/>
                <a:ea typeface="+mn-lt"/>
                <a:cs typeface="+mn-lt"/>
              </a:rPr>
              <a:t>GEO-SPECIFIC PRICE INSIGHTS: </a:t>
            </a:r>
            <a:endParaRPr lang="en-US" sz="3600">
              <a:solidFill>
                <a:srgbClr val="FF0000"/>
              </a:solidFill>
              <a:latin typeface="Times New Roman"/>
              <a:ea typeface="+mn-lt"/>
              <a:cs typeface="Times New Roman Bold"/>
            </a:endParaRPr>
          </a:p>
          <a:p>
            <a:pPr algn="just"/>
            <a:r>
              <a:rPr lang="en-US" sz="3600" dirty="0">
                <a:solidFill>
                  <a:srgbClr val="374151"/>
                </a:solidFill>
                <a:latin typeface="Times New Roman"/>
                <a:ea typeface="+mn-lt"/>
                <a:cs typeface="+mn-lt"/>
              </a:rPr>
              <a:t>Provide geographically specific insights into regional pricing variations, considering factors like local demand, supply chain dynamics, and economic conditions to offer users location-specific predictions. </a:t>
            </a:r>
            <a:endParaRPr lang="en-US" sz="3600">
              <a:latin typeface="Times New Roman"/>
              <a:cs typeface="Times New Roman Bold"/>
            </a:endParaRPr>
          </a:p>
          <a:p>
            <a:pPr algn="just"/>
            <a:endParaRPr lang="en-US" sz="3600" dirty="0">
              <a:solidFill>
                <a:srgbClr val="374151"/>
              </a:solidFill>
              <a:latin typeface="Times New Roman"/>
              <a:cs typeface="Calibri"/>
            </a:endParaRPr>
          </a:p>
          <a:p>
            <a:endParaRPr lang="en-US" sz="3600" b="1" dirty="0">
              <a:latin typeface="Times New Roman"/>
              <a:cs typeface="Times New Roman Bold"/>
            </a:endParaRPr>
          </a:p>
        </p:txBody>
      </p:sp>
    </p:spTree>
    <p:extLst>
      <p:ext uri="{BB962C8B-B14F-4D97-AF65-F5344CB8AC3E}">
        <p14:creationId xmlns:p14="http://schemas.microsoft.com/office/powerpoint/2010/main" val="19979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8346" y="212090"/>
            <a:ext cx="16531307" cy="1347470"/>
          </a:xfrm>
          <a:prstGeom prst="rect">
            <a:avLst/>
          </a:prstGeom>
        </p:spPr>
        <p:txBody>
          <a:bodyPr lIns="0" tIns="0" rIns="0" bIns="0" rtlCol="0" anchor="t">
            <a:spAutoFit/>
          </a:bodyPr>
          <a:lstStyle/>
          <a:p>
            <a:pPr algn="ctr">
              <a:lnSpc>
                <a:spcPts val="9939"/>
              </a:lnSpc>
            </a:pPr>
            <a:r>
              <a:rPr lang="en-US" sz="6999">
                <a:solidFill>
                  <a:srgbClr val="EA2027"/>
                </a:solidFill>
                <a:latin typeface="Times New Roman Bold"/>
              </a:rPr>
              <a:t>TITLE SELECTION &amp; JUSTIFICATION</a:t>
            </a:r>
          </a:p>
        </p:txBody>
      </p:sp>
      <p:sp>
        <p:nvSpPr>
          <p:cNvPr id="3" name="TextBox 3"/>
          <p:cNvSpPr txBox="1"/>
          <p:nvPr/>
        </p:nvSpPr>
        <p:spPr>
          <a:xfrm>
            <a:off x="1028700" y="2272288"/>
            <a:ext cx="16380954" cy="6061403"/>
          </a:xfrm>
          <a:prstGeom prst="rect">
            <a:avLst/>
          </a:prstGeom>
        </p:spPr>
        <p:txBody>
          <a:bodyPr lIns="0" tIns="0" rIns="0" bIns="0" rtlCol="0" anchor="t">
            <a:spAutoFit/>
          </a:bodyPr>
          <a:lstStyle/>
          <a:p>
            <a:pPr marL="820420" lvl="1" indent="-410210" algn="just">
              <a:lnSpc>
                <a:spcPts val="5320"/>
              </a:lnSpc>
              <a:buFont typeface="Arial"/>
              <a:buChar char="•"/>
            </a:pPr>
            <a:r>
              <a:rPr lang="en-US" sz="3800" dirty="0">
                <a:solidFill>
                  <a:srgbClr val="000000"/>
                </a:solidFill>
                <a:latin typeface="Times New Roman"/>
                <a:cs typeface="Times New Roman"/>
              </a:rPr>
              <a:t>The process of choosing a title for this project holds more significance than the label alone. It is a deliberate fusion of "Car" to signify the automotive landscape and "Quintessence" to convey the project's core values. This amalgamation reflects our project's holistic approach, encapsulating the diverse elements contributing to our predictive model, from advanced algorithms to seamless web integration.</a:t>
            </a:r>
            <a:endParaRPr lang="en-US" dirty="0">
              <a:latin typeface="Times New Roman"/>
              <a:cs typeface="Times New Roman"/>
            </a:endParaRPr>
          </a:p>
          <a:p>
            <a:pPr algn="just">
              <a:lnSpc>
                <a:spcPts val="5320"/>
              </a:lnSpc>
            </a:pPr>
            <a:endParaRPr lang="en-US" sz="3800" dirty="0">
              <a:solidFill>
                <a:srgbClr val="000000"/>
              </a:solidFill>
              <a:latin typeface="Times New Roman"/>
              <a:cs typeface="Times New Roman Bold"/>
            </a:endParaRPr>
          </a:p>
          <a:p>
            <a:pPr marL="820420" lvl="1" indent="-410210" algn="just">
              <a:lnSpc>
                <a:spcPts val="5320"/>
              </a:lnSpc>
              <a:buFont typeface="Arial"/>
              <a:buChar char="•"/>
            </a:pPr>
            <a:r>
              <a:rPr lang="en-US" sz="3800" dirty="0">
                <a:solidFill>
                  <a:srgbClr val="000000"/>
                </a:solidFill>
                <a:latin typeface="Times New Roman"/>
                <a:cs typeface="Times New Roman"/>
              </a:rPr>
              <a:t>It serves as a beacon, symbolizing the project's mission of providing users with an essential and accurate tool for informed decision-making in car purchases.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4C8972-5224-9AAC-703B-A76711C5DDF8}"/>
              </a:ext>
            </a:extLst>
          </p:cNvPr>
          <p:cNvSpPr txBox="1"/>
          <p:nvPr/>
        </p:nvSpPr>
        <p:spPr>
          <a:xfrm>
            <a:off x="471837" y="941581"/>
            <a:ext cx="17323418"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600" dirty="0">
                <a:solidFill>
                  <a:srgbClr val="FF0000"/>
                </a:solidFill>
                <a:latin typeface="Times New Roman"/>
                <a:ea typeface="+mn-lt"/>
                <a:cs typeface="+mn-lt"/>
              </a:rPr>
              <a:t>INTEGRATION OF ADVANCED MACHINE LEARNING ALGORITHMS:</a:t>
            </a:r>
            <a:br>
              <a:rPr lang="en-US" sz="3600" dirty="0">
                <a:latin typeface="Times New Roman"/>
                <a:ea typeface="+mn-lt"/>
                <a:cs typeface="+mn-lt"/>
              </a:rPr>
            </a:br>
            <a:r>
              <a:rPr lang="en-US" sz="3600" dirty="0">
                <a:solidFill>
                  <a:srgbClr val="374151"/>
                </a:solidFill>
                <a:latin typeface="Times New Roman"/>
                <a:ea typeface="+mn-lt"/>
                <a:cs typeface="+mn-lt"/>
              </a:rPr>
              <a:t>Explore and integrate advanced machine learning algorithms beyond Random Forest, such as neural networks or gradient boosting, to evaluate their impact on prediction accuracy and enhance the system's capabilities.</a:t>
            </a:r>
            <a:endParaRPr lang="en-US" sz="3600" dirty="0">
              <a:solidFill>
                <a:srgbClr val="000000"/>
              </a:solidFill>
              <a:latin typeface="Times New Roman"/>
              <a:ea typeface="+mn-lt"/>
              <a:cs typeface="Times New Roman Bold"/>
            </a:endParaRPr>
          </a:p>
          <a:p>
            <a:pPr algn="just"/>
            <a:endParaRPr lang="en-US" sz="3600" dirty="0">
              <a:solidFill>
                <a:srgbClr val="374151"/>
              </a:solidFill>
              <a:latin typeface="Times New Roman"/>
              <a:ea typeface="+mn-lt"/>
              <a:cs typeface="+mn-lt"/>
            </a:endParaRPr>
          </a:p>
          <a:p>
            <a:pPr algn="just"/>
            <a:r>
              <a:rPr lang="en-US" sz="3600" dirty="0">
                <a:solidFill>
                  <a:srgbClr val="FF0000"/>
                </a:solidFill>
                <a:latin typeface="Times New Roman"/>
                <a:ea typeface="+mn-lt"/>
                <a:cs typeface="+mn-lt"/>
              </a:rPr>
              <a:t>MOBILE APPLICATION INTEGRATION: </a:t>
            </a:r>
            <a:endParaRPr lang="en-US" sz="3600">
              <a:solidFill>
                <a:srgbClr val="FF0000"/>
              </a:solidFill>
              <a:latin typeface="Times New Roman"/>
              <a:cs typeface="Times New Roman Bold"/>
            </a:endParaRPr>
          </a:p>
          <a:p>
            <a:pPr algn="just"/>
            <a:r>
              <a:rPr lang="en-US" sz="3600" dirty="0">
                <a:solidFill>
                  <a:srgbClr val="374151"/>
                </a:solidFill>
                <a:latin typeface="Times New Roman"/>
                <a:ea typeface="+mn-lt"/>
                <a:cs typeface="+mn-lt"/>
              </a:rPr>
              <a:t>Develop a mobile application to extend the accessibility of the car price prediction </a:t>
            </a:r>
            <a:r>
              <a:rPr lang="en-US" sz="3600" err="1">
                <a:solidFill>
                  <a:srgbClr val="374151"/>
                </a:solidFill>
                <a:latin typeface="Times New Roman"/>
                <a:ea typeface="+mn-lt"/>
                <a:cs typeface="+mn-lt"/>
              </a:rPr>
              <a:t>system,enabling</a:t>
            </a:r>
            <a:r>
              <a:rPr lang="en-US" sz="3600" dirty="0">
                <a:solidFill>
                  <a:srgbClr val="374151"/>
                </a:solidFill>
                <a:latin typeface="Times New Roman"/>
                <a:ea typeface="+mn-lt"/>
                <a:cs typeface="+mn-lt"/>
              </a:rPr>
              <a:t> users to input parameters and receive predictions conveniently on their smartphones. </a:t>
            </a:r>
            <a:endParaRPr lang="en-US" sz="3600">
              <a:latin typeface="Times New Roman"/>
              <a:cs typeface="Times New Roman Bold"/>
            </a:endParaRPr>
          </a:p>
          <a:p>
            <a:pPr algn="just"/>
            <a:endParaRPr lang="en-US" sz="3600" dirty="0">
              <a:solidFill>
                <a:srgbClr val="374151"/>
              </a:solidFill>
              <a:latin typeface="Times New Roman"/>
              <a:ea typeface="+mn-lt"/>
              <a:cs typeface="+mn-lt"/>
            </a:endParaRPr>
          </a:p>
          <a:p>
            <a:r>
              <a:rPr lang="en-US" sz="3600" dirty="0">
                <a:solidFill>
                  <a:srgbClr val="FF0000"/>
                </a:solidFill>
                <a:latin typeface="Times New Roman"/>
                <a:ea typeface="+mn-lt"/>
                <a:cs typeface="+mn-lt"/>
              </a:rPr>
              <a:t>HISTORICAL PRICE TRENDS ANALYSIS:</a:t>
            </a:r>
            <a:br>
              <a:rPr lang="en-US" sz="3600" dirty="0">
                <a:latin typeface="Times New Roman"/>
                <a:ea typeface="+mn-lt"/>
                <a:cs typeface="+mn-lt"/>
              </a:rPr>
            </a:br>
            <a:r>
              <a:rPr lang="en-US" sz="3600" dirty="0">
                <a:solidFill>
                  <a:srgbClr val="374151"/>
                </a:solidFill>
                <a:latin typeface="Times New Roman"/>
                <a:ea typeface="+mn-lt"/>
                <a:cs typeface="+mn-lt"/>
              </a:rPr>
              <a:t>Implement a feature that analyzes historical car price trends, allowing users to track how prices have evolved over time and providing valuable insights for predicting future trends. </a:t>
            </a:r>
            <a:endParaRPr lang="en-US" sz="3600">
              <a:latin typeface="Times New Roman"/>
              <a:cs typeface="Times New Roman Bold"/>
            </a:endParaRPr>
          </a:p>
          <a:p>
            <a:endParaRPr lang="en-US" sz="3600" dirty="0">
              <a:solidFill>
                <a:srgbClr val="374151"/>
              </a:solidFill>
              <a:latin typeface="Times New Roman"/>
              <a:cs typeface="Calibri"/>
            </a:endParaRPr>
          </a:p>
        </p:txBody>
      </p:sp>
    </p:spTree>
    <p:extLst>
      <p:ext uri="{BB962C8B-B14F-4D97-AF65-F5344CB8AC3E}">
        <p14:creationId xmlns:p14="http://schemas.microsoft.com/office/powerpoint/2010/main" val="398994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6521" y="3086100"/>
            <a:ext cx="14314959" cy="3429000"/>
          </a:xfrm>
          <a:prstGeom prst="rect">
            <a:avLst/>
          </a:prstGeom>
        </p:spPr>
        <p:txBody>
          <a:bodyPr lIns="0" tIns="0" rIns="0" bIns="0" rtlCol="0" anchor="t">
            <a:spAutoFit/>
          </a:bodyPr>
          <a:lstStyle/>
          <a:p>
            <a:pPr algn="ctr">
              <a:lnSpc>
                <a:spcPts val="25199"/>
              </a:lnSpc>
            </a:pPr>
            <a:r>
              <a:rPr lang="en-US" sz="18000">
                <a:solidFill>
                  <a:srgbClr val="EA2027"/>
                </a:solidFill>
                <a:latin typeface="Times New Roman Bold"/>
              </a:rPr>
              <a:t>THANK YOU</a:t>
            </a:r>
          </a:p>
        </p:txBody>
      </p:sp>
      <p:sp>
        <p:nvSpPr>
          <p:cNvPr id="3" name="TextBox 3"/>
          <p:cNvSpPr txBox="1"/>
          <p:nvPr/>
        </p:nvSpPr>
        <p:spPr>
          <a:xfrm>
            <a:off x="2138921" y="3238500"/>
            <a:ext cx="14314959" cy="3429000"/>
          </a:xfrm>
          <a:prstGeom prst="rect">
            <a:avLst/>
          </a:prstGeom>
        </p:spPr>
        <p:txBody>
          <a:bodyPr lIns="0" tIns="0" rIns="0" bIns="0" rtlCol="0" anchor="t">
            <a:spAutoFit/>
          </a:bodyPr>
          <a:lstStyle/>
          <a:p>
            <a:pPr algn="ctr">
              <a:lnSpc>
                <a:spcPts val="25199"/>
              </a:lnSpc>
            </a:pPr>
            <a:r>
              <a:rPr lang="en-US" sz="18000">
                <a:solidFill>
                  <a:srgbClr val="000000"/>
                </a:solidFill>
                <a:latin typeface="Times New Roman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47725"/>
            <a:ext cx="16380954" cy="8379345"/>
          </a:xfrm>
          <a:prstGeom prst="rect">
            <a:avLst/>
          </a:prstGeom>
        </p:spPr>
        <p:txBody>
          <a:bodyPr lIns="0" tIns="0" rIns="0" bIns="0" rtlCol="0" anchor="t">
            <a:spAutoFit/>
          </a:bodyPr>
          <a:lstStyle/>
          <a:p>
            <a:pPr algn="just">
              <a:lnSpc>
                <a:spcPts val="6390"/>
              </a:lnSpc>
            </a:pPr>
            <a:r>
              <a:rPr lang="en-US" sz="4500" b="1" dirty="0">
                <a:solidFill>
                  <a:srgbClr val="EA2027"/>
                </a:solidFill>
                <a:latin typeface="Times New Roman"/>
                <a:cs typeface="Times New Roman"/>
              </a:rPr>
              <a:t>KEY CONSIDERATIONS -</a:t>
            </a:r>
            <a:endParaRPr lang="en-US" b="1">
              <a:latin typeface="Times New Roman"/>
              <a:cs typeface="Times New Roman"/>
            </a:endParaRPr>
          </a:p>
          <a:p>
            <a:pPr marL="820420" lvl="1" indent="-410210" algn="just">
              <a:lnSpc>
                <a:spcPts val="5396"/>
              </a:lnSpc>
              <a:buFont typeface="Arial"/>
              <a:buChar char="•"/>
            </a:pPr>
            <a:r>
              <a:rPr lang="en-US" sz="3800" dirty="0">
                <a:solidFill>
                  <a:srgbClr val="EA2027"/>
                </a:solidFill>
                <a:latin typeface="Times New Roman"/>
                <a:cs typeface="Times New Roman"/>
              </a:rPr>
              <a:t>MACHINE LEARNING : </a:t>
            </a:r>
            <a:r>
              <a:rPr lang="en-US" sz="3800" dirty="0">
                <a:solidFill>
                  <a:srgbClr val="000000"/>
                </a:solidFill>
                <a:latin typeface="Times New Roman"/>
              </a:rPr>
              <a:t>Using Machine learning algorithms, was driven by its ability to handle complex datasets and provide accurate predictions. Its versatility and capability to mitigate overfitting make it an ideal choice for our diverse car pricing.</a:t>
            </a:r>
            <a:endParaRPr lang="en-US" sz="3800" dirty="0">
              <a:solidFill>
                <a:srgbClr val="000000"/>
              </a:solidFill>
              <a:latin typeface="Times New Roman"/>
              <a:cs typeface="Times New Roman"/>
            </a:endParaRPr>
          </a:p>
          <a:p>
            <a:pPr marL="820420" lvl="1" indent="-410210" algn="just">
              <a:lnSpc>
                <a:spcPts val="5396"/>
              </a:lnSpc>
              <a:buFont typeface="Arial"/>
              <a:buChar char="•"/>
            </a:pPr>
            <a:r>
              <a:rPr lang="en-US" sz="3800" dirty="0">
                <a:solidFill>
                  <a:srgbClr val="EA2027"/>
                </a:solidFill>
                <a:latin typeface="Times New Roman"/>
                <a:cs typeface="Times New Roman"/>
              </a:rPr>
              <a:t>WEB INTEGRATION :</a:t>
            </a:r>
            <a:r>
              <a:rPr lang="en-US" sz="3800" dirty="0">
                <a:solidFill>
                  <a:srgbClr val="EA2027"/>
                </a:solidFill>
                <a:latin typeface="Times New Roman Bold"/>
              </a:rPr>
              <a:t> </a:t>
            </a:r>
            <a:r>
              <a:rPr lang="en-US" sz="3800" dirty="0">
                <a:solidFill>
                  <a:srgbClr val="000000"/>
                </a:solidFill>
                <a:latin typeface="Times New Roman"/>
              </a:rPr>
              <a:t>The integration of this project with the web ensures a user-friendly and visually appealing platform. It collectively contributes to an optimal and engaging user experience. The technologies seamlessly integrate with each other, fostering a cohesive ecosystem. It also ensures real-time access to data, enabling efficient model training and prediction.</a:t>
            </a:r>
            <a:endParaRPr lang="en-US" sz="3800" dirty="0">
              <a:solidFill>
                <a:srgbClr val="000000"/>
              </a:solidFill>
              <a:latin typeface="Times New Roman"/>
              <a:cs typeface="Times New Roman"/>
            </a:endParaRPr>
          </a:p>
          <a:p>
            <a:pPr marL="820420" lvl="1" indent="-410210" algn="just">
              <a:lnSpc>
                <a:spcPts val="5396"/>
              </a:lnSpc>
              <a:buFont typeface="Arial"/>
              <a:buChar char="•"/>
            </a:pPr>
            <a:r>
              <a:rPr lang="en-US" sz="3800" dirty="0">
                <a:solidFill>
                  <a:srgbClr val="EA2027"/>
                </a:solidFill>
                <a:latin typeface="Times New Roman"/>
                <a:cs typeface="Times New Roman"/>
              </a:rPr>
              <a:t>SCALABILITY :</a:t>
            </a:r>
            <a:r>
              <a:rPr lang="en-US" sz="3800" dirty="0">
                <a:solidFill>
                  <a:srgbClr val="000000"/>
                </a:solidFill>
                <a:latin typeface="Times New Roman"/>
              </a:rPr>
              <a:t> Technologies are scalable, capable of accommodating a growing dataset and user base.</a:t>
            </a:r>
            <a:endParaRPr lang="en-US" sz="3800" dirty="0">
              <a:solidFill>
                <a:srgbClr val="000000"/>
              </a:solidFill>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07758" y="212090"/>
            <a:ext cx="4872484" cy="1347470"/>
          </a:xfrm>
          <a:prstGeom prst="rect">
            <a:avLst/>
          </a:prstGeom>
        </p:spPr>
        <p:txBody>
          <a:bodyPr lIns="0" tIns="0" rIns="0" bIns="0" rtlCol="0" anchor="t">
            <a:spAutoFit/>
          </a:bodyPr>
          <a:lstStyle/>
          <a:p>
            <a:pPr algn="ctr">
              <a:lnSpc>
                <a:spcPts val="9939"/>
              </a:lnSpc>
            </a:pPr>
            <a:r>
              <a:rPr lang="en-US" sz="6999">
                <a:solidFill>
                  <a:srgbClr val="EA2027"/>
                </a:solidFill>
                <a:latin typeface="Times New Roman Bold"/>
              </a:rPr>
              <a:t>ABSTRACT</a:t>
            </a:r>
          </a:p>
        </p:txBody>
      </p:sp>
      <p:sp>
        <p:nvSpPr>
          <p:cNvPr id="3" name="TextBox 3"/>
          <p:cNvSpPr txBox="1"/>
          <p:nvPr/>
        </p:nvSpPr>
        <p:spPr>
          <a:xfrm>
            <a:off x="1002179" y="746373"/>
            <a:ext cx="16283643" cy="8780096"/>
          </a:xfrm>
          <a:prstGeom prst="rect">
            <a:avLst/>
          </a:prstGeom>
        </p:spPr>
        <p:txBody>
          <a:bodyPr wrap="square" lIns="0" tIns="0" rIns="0" bIns="0" rtlCol="0" anchor="t">
            <a:spAutoFit/>
          </a:bodyPr>
          <a:lstStyle/>
          <a:p>
            <a:pPr algn="just">
              <a:lnSpc>
                <a:spcPts val="5320"/>
              </a:lnSpc>
            </a:pPr>
            <a:endParaRPr lang="en-US" sz="3800" dirty="0">
              <a:solidFill>
                <a:srgbClr val="000000"/>
              </a:solidFill>
              <a:latin typeface="Times New Roman"/>
              <a:cs typeface="Times New Roman"/>
            </a:endParaRPr>
          </a:p>
          <a:p>
            <a:pPr marL="820420" lvl="1" indent="-410210" algn="just">
              <a:lnSpc>
                <a:spcPts val="5320"/>
              </a:lnSpc>
              <a:buFont typeface="Arial"/>
              <a:buChar char="•"/>
            </a:pPr>
            <a:r>
              <a:rPr lang="en-US" sz="3800" dirty="0">
                <a:solidFill>
                  <a:srgbClr val="000000"/>
                </a:solidFill>
                <a:latin typeface="Times New Roman"/>
                <a:cs typeface="Times New Roman"/>
              </a:rPr>
              <a:t>In the dynamic landscape of India's automobile market, where transparency in car pricing is imperative, this project introduces a transformative approach using the Random Forest algorithm. </a:t>
            </a:r>
            <a:endParaRPr lang="en-US" sz="3800">
              <a:solidFill>
                <a:srgbClr val="000000"/>
              </a:solidFill>
              <a:latin typeface="Times New Roman"/>
              <a:cs typeface="Times New Roman"/>
            </a:endParaRPr>
          </a:p>
          <a:p>
            <a:pPr algn="just">
              <a:lnSpc>
                <a:spcPts val="5320"/>
              </a:lnSpc>
            </a:pPr>
            <a:endParaRPr lang="en-US" sz="3800" dirty="0">
              <a:solidFill>
                <a:srgbClr val="000000"/>
              </a:solidFill>
              <a:latin typeface="Times New Roman"/>
              <a:cs typeface="Times New Roman Bold"/>
            </a:endParaRPr>
          </a:p>
          <a:p>
            <a:pPr marL="820420" lvl="1" indent="-410210" algn="just">
              <a:lnSpc>
                <a:spcPts val="5320"/>
              </a:lnSpc>
              <a:buFont typeface="Arial"/>
              <a:buChar char="•"/>
            </a:pPr>
            <a:r>
              <a:rPr lang="en-US" sz="3800" dirty="0">
                <a:solidFill>
                  <a:srgbClr val="000000"/>
                </a:solidFill>
                <a:latin typeface="Times New Roman"/>
                <a:cs typeface="Times New Roman"/>
              </a:rPr>
              <a:t>The study harnesses a robust dataset comprising over 6000 elements, significantly surpassing previous endeavors. The larger dataset contributes to heightened predictive accuracy, marking a substantial advancement in comparison to existing projects.</a:t>
            </a:r>
            <a:endParaRPr lang="en-US" sz="3800">
              <a:solidFill>
                <a:srgbClr val="000000"/>
              </a:solidFill>
              <a:latin typeface="Times New Roman"/>
              <a:cs typeface="Times New Roman"/>
            </a:endParaRPr>
          </a:p>
          <a:p>
            <a:pPr algn="just">
              <a:lnSpc>
                <a:spcPts val="5320"/>
              </a:lnSpc>
            </a:pPr>
            <a:endParaRPr lang="en-US" sz="3800" dirty="0">
              <a:solidFill>
                <a:srgbClr val="000000"/>
              </a:solidFill>
              <a:latin typeface="Times New Roman"/>
              <a:cs typeface="Times New Roman Bold"/>
            </a:endParaRPr>
          </a:p>
          <a:p>
            <a:pPr marL="820420" lvl="1" indent="-410210" algn="just">
              <a:lnSpc>
                <a:spcPts val="5320"/>
              </a:lnSpc>
              <a:buFont typeface="Arial"/>
              <a:buChar char="•"/>
            </a:pPr>
            <a:r>
              <a:rPr lang="en-US" sz="3800" dirty="0">
                <a:solidFill>
                  <a:srgbClr val="000000"/>
                </a:solidFill>
                <a:latin typeface="Times New Roman"/>
                <a:cs typeface="Times New Roman"/>
              </a:rPr>
              <a:t>A pivotal aspect of our initiative lies in harnessing the power of machine learning models and the integration with web applications and the advancements in predictive modeling is at the core of our initiative.</a:t>
            </a:r>
            <a:endParaRPr lang="en-US" sz="3800">
              <a:solidFill>
                <a:srgbClr val="000000"/>
              </a:solidFill>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32485" y="705485"/>
            <a:ext cx="15423030" cy="8723630"/>
          </a:xfrm>
          <a:prstGeom prst="rect">
            <a:avLst/>
          </a:prstGeom>
        </p:spPr>
        <p:txBody>
          <a:bodyPr lIns="0" tIns="0" rIns="0" bIns="0" rtlCol="0" anchor="t">
            <a:spAutoFit/>
          </a:bodyPr>
          <a:lstStyle/>
          <a:p>
            <a:pPr marL="820420" lvl="1" indent="-410210" algn="just">
              <a:lnSpc>
                <a:spcPts val="5320"/>
              </a:lnSpc>
              <a:buFont typeface="Arial"/>
              <a:buChar char="•"/>
            </a:pPr>
            <a:r>
              <a:rPr lang="en-US" sz="3800" dirty="0">
                <a:solidFill>
                  <a:srgbClr val="000000"/>
                </a:solidFill>
                <a:latin typeface="Times New Roman"/>
                <a:cs typeface="Times New Roman"/>
              </a:rPr>
              <a:t>Web integration ensures an effortless and interactive user experience, allowing users to input diverse factors influencing car prices easily. This user-friendly interface enhances accessibility and provides clear and transparent price predictions, facilitating a rich user experience.</a:t>
            </a:r>
            <a:endParaRPr lang="en-US" dirty="0">
              <a:latin typeface="Times New Roman"/>
              <a:cs typeface="Times New Roman"/>
            </a:endParaRPr>
          </a:p>
          <a:p>
            <a:pPr algn="just">
              <a:lnSpc>
                <a:spcPts val="5320"/>
              </a:lnSpc>
            </a:pPr>
            <a:endParaRPr lang="en-US" sz="3800" dirty="0">
              <a:solidFill>
                <a:srgbClr val="000000"/>
              </a:solidFill>
              <a:latin typeface="Times New Roman"/>
              <a:cs typeface="Times New Roman Bold"/>
            </a:endParaRPr>
          </a:p>
          <a:p>
            <a:pPr marL="820420" lvl="1" indent="-410210" algn="just">
              <a:lnSpc>
                <a:spcPts val="5320"/>
              </a:lnSpc>
              <a:buFont typeface="Arial"/>
              <a:buChar char="•"/>
            </a:pPr>
            <a:r>
              <a:rPr lang="en-US" sz="3800" dirty="0">
                <a:solidFill>
                  <a:srgbClr val="000000"/>
                </a:solidFill>
                <a:latin typeface="Times New Roman"/>
                <a:cs typeface="Times New Roman"/>
              </a:rPr>
              <a:t>This enables us to achieve unprecedented accuracy levels, providing customers with a robust tool for making well-informed decisions, we hope to curb instances of overcharging and deceptive practices.</a:t>
            </a:r>
          </a:p>
          <a:p>
            <a:pPr algn="just">
              <a:lnSpc>
                <a:spcPts val="5320"/>
              </a:lnSpc>
            </a:pPr>
            <a:endParaRPr lang="en-US" sz="3800" dirty="0">
              <a:solidFill>
                <a:srgbClr val="000000"/>
              </a:solidFill>
              <a:latin typeface="Times New Roman"/>
              <a:cs typeface="Times New Roman Bold"/>
            </a:endParaRPr>
          </a:p>
          <a:p>
            <a:pPr marL="820420" lvl="1" indent="-410210" algn="just">
              <a:lnSpc>
                <a:spcPts val="5320"/>
              </a:lnSpc>
              <a:buFont typeface="Arial"/>
              <a:buChar char="•"/>
            </a:pPr>
            <a:r>
              <a:rPr lang="en-US" sz="3800" dirty="0">
                <a:solidFill>
                  <a:srgbClr val="000000"/>
                </a:solidFill>
                <a:latin typeface="Times New Roman"/>
                <a:cs typeface="Times New Roman"/>
              </a:rPr>
              <a:t>By mitigating scams and malpractices, our project not only contributes to the evolution of predictive modeling in India's automotive industry but also promotes transparency and fairness, fostering positive change for consumers.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6C22B6-3838-B885-571C-CDB60AC45B1A}"/>
              </a:ext>
            </a:extLst>
          </p:cNvPr>
          <p:cNvSpPr txBox="1"/>
          <p:nvPr/>
        </p:nvSpPr>
        <p:spPr>
          <a:xfrm>
            <a:off x="6192014" y="309664"/>
            <a:ext cx="5736703" cy="1161087"/>
          </a:xfrm>
          <a:prstGeom prst="rect">
            <a:avLst/>
          </a:prstGeom>
        </p:spPr>
        <p:txBody>
          <a:bodyPr wrap="square" lIns="0" tIns="0" rIns="0" bIns="0" rtlCol="0" anchor="t">
            <a:spAutoFit/>
          </a:bodyPr>
          <a:lstStyle/>
          <a:p>
            <a:pPr algn="ctr">
              <a:lnSpc>
                <a:spcPts val="9939"/>
              </a:lnSpc>
            </a:pPr>
            <a:r>
              <a:rPr lang="en-US" sz="6950" b="1" dirty="0">
                <a:solidFill>
                  <a:srgbClr val="EA2027"/>
                </a:solidFill>
                <a:latin typeface="Times New Roman Bold"/>
              </a:rPr>
              <a:t>OBJECTIVE</a:t>
            </a:r>
            <a:endParaRPr lang="en-US" sz="6950" b="1" dirty="0">
              <a:solidFill>
                <a:srgbClr val="EA2027"/>
              </a:solidFill>
              <a:latin typeface="Times New Roman Bold"/>
              <a:cs typeface="Times New Roman Bold"/>
            </a:endParaRPr>
          </a:p>
        </p:txBody>
      </p:sp>
      <p:sp>
        <p:nvSpPr>
          <p:cNvPr id="5" name="TextBox 3">
            <a:extLst>
              <a:ext uri="{FF2B5EF4-FFF2-40B4-BE49-F238E27FC236}">
                <a16:creationId xmlns:a16="http://schemas.microsoft.com/office/drawing/2014/main" id="{C6F0C8C7-F012-17C8-0857-71B3D9A2F363}"/>
              </a:ext>
            </a:extLst>
          </p:cNvPr>
          <p:cNvSpPr txBox="1"/>
          <p:nvPr/>
        </p:nvSpPr>
        <p:spPr>
          <a:xfrm>
            <a:off x="1002179" y="2032248"/>
            <a:ext cx="16283643" cy="4938853"/>
          </a:xfrm>
          <a:prstGeom prst="rect">
            <a:avLst/>
          </a:prstGeom>
        </p:spPr>
        <p:txBody>
          <a:bodyPr wrap="square" lIns="0" tIns="0" rIns="0" bIns="0" rtlCol="0" anchor="t">
            <a:spAutoFit/>
          </a:bodyPr>
          <a:lstStyle/>
          <a:p>
            <a:pPr algn="just"/>
            <a:r>
              <a:rPr lang="en-US" sz="4000" dirty="0">
                <a:solidFill>
                  <a:srgbClr val="000000"/>
                </a:solidFill>
                <a:latin typeface="Times New Roman"/>
                <a:cs typeface="Times New Roman Bold"/>
              </a:rPr>
              <a:t>The objective of the ‘Car Quintessence’ project is to develop a user-friendly web application that leverages a trained Random Forest Regressor model. </a:t>
            </a:r>
          </a:p>
          <a:p>
            <a:pPr algn="just"/>
            <a:r>
              <a:rPr lang="en-US" sz="4000" dirty="0">
                <a:solidFill>
                  <a:srgbClr val="000000"/>
                </a:solidFill>
                <a:latin typeface="Times New Roman"/>
                <a:cs typeface="Times New Roman Bold"/>
              </a:rPr>
              <a:t>The application allows users to input car parameters, such as Km driven, model, year, fuel type, </a:t>
            </a:r>
            <a:r>
              <a:rPr lang="en-US" sz="4000" err="1">
                <a:solidFill>
                  <a:srgbClr val="000000"/>
                </a:solidFill>
                <a:latin typeface="Times New Roman"/>
                <a:cs typeface="Times New Roman Bold"/>
              </a:rPr>
              <a:t>etc</a:t>
            </a:r>
            <a:r>
              <a:rPr lang="en-US" sz="4000" dirty="0">
                <a:solidFill>
                  <a:srgbClr val="000000"/>
                </a:solidFill>
                <a:latin typeface="Times New Roman"/>
                <a:cs typeface="Times New Roman Bold"/>
              </a:rPr>
              <a:t> and receive accurate predictions of car prices. Utilizing a dataset collected from reputable sources, the goal is to provide individuals with a simple and effective tool for estimating car values based on machine learning insights, enhancing the user experience in the process. </a:t>
            </a:r>
            <a:endParaRPr lang="en-US" sz="4000">
              <a:latin typeface="Times New Roman"/>
              <a:cs typeface="Times New Roman Bold"/>
            </a:endParaRPr>
          </a:p>
          <a:p>
            <a:pPr algn="just">
              <a:lnSpc>
                <a:spcPts val="5320"/>
              </a:lnSpc>
            </a:pPr>
            <a:endParaRPr lang="en-US" sz="4000" dirty="0">
              <a:solidFill>
                <a:srgbClr val="000000"/>
              </a:solidFill>
              <a:latin typeface="Times New Roman"/>
              <a:cs typeface="Times New Roman Bold"/>
            </a:endParaRPr>
          </a:p>
        </p:txBody>
      </p:sp>
    </p:spTree>
    <p:extLst>
      <p:ext uri="{BB962C8B-B14F-4D97-AF65-F5344CB8AC3E}">
        <p14:creationId xmlns:p14="http://schemas.microsoft.com/office/powerpoint/2010/main" val="400324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67201" y="212090"/>
            <a:ext cx="7353598" cy="1347470"/>
          </a:xfrm>
          <a:prstGeom prst="rect">
            <a:avLst/>
          </a:prstGeom>
        </p:spPr>
        <p:txBody>
          <a:bodyPr lIns="0" tIns="0" rIns="0" bIns="0" rtlCol="0" anchor="t">
            <a:spAutoFit/>
          </a:bodyPr>
          <a:lstStyle/>
          <a:p>
            <a:pPr algn="ctr">
              <a:lnSpc>
                <a:spcPts val="9939"/>
              </a:lnSpc>
            </a:pPr>
            <a:r>
              <a:rPr lang="en-US" sz="6999">
                <a:solidFill>
                  <a:srgbClr val="EA2027"/>
                </a:solidFill>
                <a:latin typeface="Times New Roman Bold"/>
              </a:rPr>
              <a:t>INTRODUCTION</a:t>
            </a:r>
          </a:p>
        </p:txBody>
      </p:sp>
      <p:sp>
        <p:nvSpPr>
          <p:cNvPr id="3" name="TextBox 3"/>
          <p:cNvSpPr txBox="1"/>
          <p:nvPr/>
        </p:nvSpPr>
        <p:spPr>
          <a:xfrm>
            <a:off x="1028700" y="1868994"/>
            <a:ext cx="16230600" cy="6501780"/>
          </a:xfrm>
          <a:prstGeom prst="rect">
            <a:avLst/>
          </a:prstGeom>
        </p:spPr>
        <p:txBody>
          <a:bodyPr lIns="0" tIns="0" rIns="0" bIns="0" rtlCol="0" anchor="t">
            <a:spAutoFit/>
          </a:bodyPr>
          <a:lstStyle/>
          <a:p>
            <a:pPr algn="just">
              <a:lnSpc>
                <a:spcPts val="3920"/>
              </a:lnSpc>
            </a:pPr>
            <a:r>
              <a:rPr lang="en-US" sz="3500" dirty="0">
                <a:solidFill>
                  <a:srgbClr val="EA2027"/>
                </a:solidFill>
                <a:latin typeface="Times New Roman"/>
                <a:cs typeface="Times New Roman"/>
              </a:rPr>
              <a:t>CHALLENGES IN AUTOMOTIVE VALUATION :</a:t>
            </a:r>
            <a:r>
              <a:rPr lang="en-US" sz="3500" dirty="0">
                <a:solidFill>
                  <a:srgbClr val="EA2027"/>
                </a:solidFill>
                <a:latin typeface="Times New Roman Bold"/>
              </a:rPr>
              <a:t> </a:t>
            </a:r>
            <a:r>
              <a:rPr lang="en-US" sz="3500" dirty="0">
                <a:solidFill>
                  <a:srgbClr val="000000"/>
                </a:solidFill>
                <a:latin typeface="Times New Roman"/>
              </a:rPr>
              <a:t>In the realm of automotive valuation, a persistent challenge has lingered – the lack of a precise and transparent mechanism for predicting car prices. Traditional methods fell short in capturing the nuanced factors influencing prices, paving the way for our project to address this critical gap.</a:t>
            </a:r>
            <a:endParaRPr lang="en-US" dirty="0"/>
          </a:p>
          <a:p>
            <a:pPr algn="just">
              <a:lnSpc>
                <a:spcPts val="3920"/>
              </a:lnSpc>
            </a:pPr>
            <a:endParaRPr lang="en-US" sz="3500">
              <a:solidFill>
                <a:srgbClr val="000000"/>
              </a:solidFill>
              <a:latin typeface="Times New Roman"/>
              <a:cs typeface="Times New Roman"/>
            </a:endParaRPr>
          </a:p>
          <a:p>
            <a:pPr algn="just">
              <a:lnSpc>
                <a:spcPts val="3920"/>
              </a:lnSpc>
            </a:pPr>
            <a:r>
              <a:rPr lang="en-US" sz="3500" dirty="0">
                <a:solidFill>
                  <a:srgbClr val="EA2027"/>
                </a:solidFill>
                <a:latin typeface="Times New Roman"/>
                <a:cs typeface="Times New Roman"/>
              </a:rPr>
              <a:t>HISTORICAL INEFFICIENCIES :</a:t>
            </a:r>
            <a:r>
              <a:rPr lang="en-US" sz="3500" dirty="0">
                <a:solidFill>
                  <a:srgbClr val="EA2027"/>
                </a:solidFill>
                <a:latin typeface="Times New Roman Bold"/>
              </a:rPr>
              <a:t> </a:t>
            </a:r>
            <a:r>
              <a:rPr lang="en-US" sz="3500" dirty="0">
                <a:solidFill>
                  <a:srgbClr val="000000"/>
                </a:solidFill>
                <a:latin typeface="Times New Roman"/>
              </a:rPr>
              <a:t>The inadequacy of the older methods prompted our foray into the development of a sophisticated predictive model, poised to overcome the inefficiencies of the past.</a:t>
            </a:r>
            <a:endParaRPr lang="en-US" sz="3500" dirty="0">
              <a:solidFill>
                <a:srgbClr val="000000"/>
              </a:solidFill>
              <a:latin typeface="Times New Roman"/>
              <a:cs typeface="Times New Roman"/>
            </a:endParaRPr>
          </a:p>
          <a:p>
            <a:pPr algn="just">
              <a:lnSpc>
                <a:spcPts val="3920"/>
              </a:lnSpc>
            </a:pPr>
            <a:endParaRPr lang="en-US" sz="3500" dirty="0">
              <a:solidFill>
                <a:srgbClr val="000000"/>
              </a:solidFill>
              <a:latin typeface="Times New Roman"/>
              <a:cs typeface="Times New Roman"/>
            </a:endParaRPr>
          </a:p>
          <a:p>
            <a:pPr algn="just">
              <a:lnSpc>
                <a:spcPts val="3920"/>
              </a:lnSpc>
            </a:pPr>
            <a:r>
              <a:rPr lang="en-US" sz="3500" dirty="0">
                <a:solidFill>
                  <a:srgbClr val="EA2027"/>
                </a:solidFill>
                <a:latin typeface="Times New Roman"/>
                <a:cs typeface="Times New Roman"/>
              </a:rPr>
              <a:t>THE VOID IN TRANSPARENCY : </a:t>
            </a:r>
            <a:r>
              <a:rPr lang="en-US" sz="3500" dirty="0">
                <a:solidFill>
                  <a:srgbClr val="000000"/>
                </a:solidFill>
                <a:latin typeface="Times New Roman"/>
              </a:rPr>
              <a:t>A prevailing issue in the automotive sector has been the lack of transparency in pricing, leading to instances of overcharging and unfair practices. Our project emerges as a solution to this problem, aiming to introduce a level of transparency that empowers consumers and instills trust in the valuation process.</a:t>
            </a:r>
            <a:endParaRPr lang="en-US" sz="3500" dirty="0">
              <a:solidFill>
                <a:srgbClr val="000000"/>
              </a:solidFill>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3067</Words>
  <Application>Microsoft Office PowerPoint</Application>
  <PresentationFormat>Custom</PresentationFormat>
  <Paragraphs>181</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Times New Roman Bold</vt:lpstr>
      <vt:lpstr>Times New Roman Semi-Bold</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1 Mini Project</dc:title>
  <cp:lastModifiedBy>Karanveer Singh</cp:lastModifiedBy>
  <cp:revision>665</cp:revision>
  <dcterms:created xsi:type="dcterms:W3CDTF">2006-08-16T00:00:00Z</dcterms:created>
  <dcterms:modified xsi:type="dcterms:W3CDTF">2024-06-21T15:14:12Z</dcterms:modified>
  <dc:identifier>DAFz1WJy-pc</dc:identifier>
</cp:coreProperties>
</file>